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91" r:id="rId3"/>
    <p:sldId id="280" r:id="rId4"/>
    <p:sldId id="269" r:id="rId5"/>
    <p:sldId id="282" r:id="rId6"/>
    <p:sldId id="283" r:id="rId7"/>
    <p:sldId id="285" r:id="rId8"/>
    <p:sldId id="284" r:id="rId9"/>
    <p:sldId id="270" r:id="rId10"/>
    <p:sldId id="268" r:id="rId11"/>
    <p:sldId id="266" r:id="rId12"/>
    <p:sldId id="274" r:id="rId13"/>
    <p:sldId id="288" r:id="rId14"/>
    <p:sldId id="289" r:id="rId15"/>
    <p:sldId id="292" r:id="rId16"/>
    <p:sldId id="261"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6F4C11F8-B902-9A4D-8E35-7D8992C710BF}">
          <p14:sldIdLst>
            <p14:sldId id="256"/>
            <p14:sldId id="291"/>
            <p14:sldId id="280"/>
            <p14:sldId id="269"/>
            <p14:sldId id="282"/>
            <p14:sldId id="283"/>
            <p14:sldId id="285"/>
            <p14:sldId id="284"/>
            <p14:sldId id="270"/>
            <p14:sldId id="268"/>
            <p14:sldId id="266"/>
            <p14:sldId id="274"/>
            <p14:sldId id="288"/>
            <p14:sldId id="289"/>
            <p14:sldId id="292"/>
          </p14:sldIdLst>
        </p14:section>
        <p14:section name="Untitled Section" id="{E42246E4-968C-F943-9523-0BC423E696FF}">
          <p14:sldIdLst>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4"/>
  </p:normalViewPr>
  <p:slideViewPr>
    <p:cSldViewPr snapToGrid="0" snapToObjects="1">
      <p:cViewPr>
        <p:scale>
          <a:sx n="95" d="100"/>
          <a:sy n="95" d="100"/>
        </p:scale>
        <p:origin x="1090" y="-13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701A1BF-706C-2642-9B3E-F34EA37CEF35}" type="datetimeFigureOut">
              <a:rPr lang="en-US"/>
              <a:pPr>
                <a:defRPr/>
              </a:pPr>
              <a:t>3/15/2021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E1861D2-2C95-D846-A464-632A4C7C691E}" type="slidenum">
              <a:rPr lang="en-US"/>
              <a:pPr>
                <a:defRPr/>
              </a:pPr>
              <a:t>‹#›</a:t>
            </a:fld>
            <a:endParaRPr lang="en-US"/>
          </a:p>
        </p:txBody>
      </p:sp>
    </p:spTree>
    <p:extLst>
      <p:ext uri="{BB962C8B-B14F-4D97-AF65-F5344CB8AC3E}">
        <p14:creationId xmlns:p14="http://schemas.microsoft.com/office/powerpoint/2010/main" val="3298629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6004963-E0D3-7141-A5F7-9BBCE499E52E}" type="datetimeFigureOut">
              <a:rPr lang="en-US"/>
              <a:pPr>
                <a:defRPr/>
              </a:pPr>
              <a:t>3/15/2021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E87CC67-D5D6-F74B-97CF-AFD9AEB9D6D0}" type="slidenum">
              <a:rPr lang="en-US"/>
              <a:pPr>
                <a:defRPr/>
              </a:pPr>
              <a:t>‹#›</a:t>
            </a:fld>
            <a:endParaRPr lang="en-US"/>
          </a:p>
        </p:txBody>
      </p:sp>
    </p:spTree>
    <p:extLst>
      <p:ext uri="{BB962C8B-B14F-4D97-AF65-F5344CB8AC3E}">
        <p14:creationId xmlns:p14="http://schemas.microsoft.com/office/powerpoint/2010/main" val="345398501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lumMod val="50000"/>
                    <a:lumOff val="50000"/>
                  </a:schemeClr>
                </a:solidFill>
                <a:latin typeface="+mn-lt"/>
                <a:ea typeface="+mn-ea"/>
                <a:cs typeface="Georgia"/>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“President-elect Biden Announces American Rescue Plan,” </a:t>
            </a:r>
            <a:r>
              <a:rPr lang="en-US" sz="1200" i="1" dirty="0"/>
              <a:t>Biden-Harris Transition Team</a:t>
            </a:r>
            <a:r>
              <a:rPr lang="en-US" sz="1200" dirty="0"/>
              <a:t>, January 19, 2021, </a:t>
            </a:r>
            <a:r>
              <a:rPr lang="en-US" dirty="0"/>
              <a:t>https://</a:t>
            </a:r>
            <a:r>
              <a:rPr lang="en-US" dirty="0" err="1"/>
              <a:t>buildbackbetter.gov</a:t>
            </a:r>
            <a:r>
              <a:rPr lang="en-US" dirty="0"/>
              <a:t>/wp-content/uploads/2021/01/</a:t>
            </a:r>
            <a:r>
              <a:rPr lang="en-US" dirty="0" err="1"/>
              <a:t>COVID_Relief</a:t>
            </a:r>
            <a:r>
              <a:rPr lang="en-US" dirty="0"/>
              <a:t>-Package-Fact-</a:t>
            </a:r>
            <a:r>
              <a:rPr lang="en-US" dirty="0" err="1"/>
              <a:t>Sheet.pdf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US" dirty="0"/>
              <a:t>Household Pulse Survey</a:t>
            </a:r>
            <a:r>
              <a:rPr lang="en-US" sz="1200" dirty="0"/>
              <a:t>,” </a:t>
            </a:r>
            <a:r>
              <a:rPr lang="en-US" sz="1200" i="1" dirty="0"/>
              <a:t>US Census Bureau, </a:t>
            </a:r>
            <a:r>
              <a:rPr lang="en-US" sz="1200" dirty="0"/>
              <a:t>January 19, 2020, https://</a:t>
            </a:r>
            <a:r>
              <a:rPr lang="en-US" sz="1200" dirty="0" err="1"/>
              <a:t>www.census.gov</a:t>
            </a:r>
            <a:r>
              <a:rPr lang="en-US" sz="1200" dirty="0"/>
              <a:t>/data-tools/demo/</a:t>
            </a:r>
            <a:r>
              <a:rPr lang="en-US" sz="1200" dirty="0" err="1"/>
              <a:t>hhp</a:t>
            </a:r>
            <a:r>
              <a:rPr lang="en-US" sz="1200" dirty="0"/>
              <a:t>/#/?measures=</a:t>
            </a:r>
            <a:r>
              <a:rPr lang="en-US" sz="1200" dirty="0" err="1"/>
              <a:t>HIR&amp;s_state</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Calibri"/>
                <a:ea typeface="Calibri"/>
                <a:cs typeface="Calibri"/>
                <a:sym typeface="Calibri"/>
              </a:rPr>
              <a:t>“Tracking the COVID-19 Recession’s Effects on Food, Housing, and Employment Hardships,” </a:t>
            </a:r>
            <a:r>
              <a:rPr lang="en-US" sz="1200" b="0" i="1" u="none" strike="noStrike" cap="none" dirty="0">
                <a:solidFill>
                  <a:schemeClr val="dk1"/>
                </a:solidFill>
                <a:effectLst/>
                <a:latin typeface="Calibri"/>
                <a:ea typeface="Calibri"/>
                <a:cs typeface="Calibri"/>
                <a:sym typeface="Calibri"/>
              </a:rPr>
              <a:t>Center on Budget and Policy Priorities, </a:t>
            </a:r>
            <a:r>
              <a:rPr lang="en-US" sz="1200" b="0" i="0" u="none" strike="noStrike" cap="none" dirty="0">
                <a:solidFill>
                  <a:schemeClr val="dk1"/>
                </a:solidFill>
                <a:effectLst/>
                <a:latin typeface="Calibri"/>
                <a:ea typeface="Calibri"/>
                <a:cs typeface="Calibri"/>
                <a:sym typeface="Calibri"/>
              </a:rPr>
              <a:t>Accessed February 23, 2021, https://www.cbpp.org/research/poverty-and-inequality/tracking-the-covid-19-recessions-effects-on-food-housing-and</a:t>
            </a:r>
          </a:p>
        </p:txBody>
      </p:sp>
      <p:sp>
        <p:nvSpPr>
          <p:cNvPr id="4" name="Slide Number Placeholder 3"/>
          <p:cNvSpPr>
            <a:spLocks noGrp="1"/>
          </p:cNvSpPr>
          <p:nvPr>
            <p:ph type="sldNum" sz="quarter" idx="10"/>
          </p:nvPr>
        </p:nvSpPr>
        <p:spPr/>
        <p:txBody>
          <a:bodyPr/>
          <a:lstStyle/>
          <a:p>
            <a:fld id="{D556A13F-28BC-9E49-9D0E-49492B51710C}" type="slidenum">
              <a:rPr lang="en-US" smtClean="0"/>
              <a:t>11</a:t>
            </a:fld>
            <a:endParaRPr lang="en-US" dirty="0"/>
          </a:p>
        </p:txBody>
      </p:sp>
    </p:spTree>
    <p:extLst>
      <p:ext uri="{BB962C8B-B14F-4D97-AF65-F5344CB8AC3E}">
        <p14:creationId xmlns:p14="http://schemas.microsoft.com/office/powerpoint/2010/main" val="2899952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descr="NATIONAL-PRESENTATION-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289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198E0D-17DA-C645-882A-767BED5E451D}" type="slidenum">
              <a:rPr lang="en-US"/>
              <a:pPr>
                <a:defRPr/>
              </a:pPr>
              <a:t>‹#›</a:t>
            </a:fld>
            <a:endParaRPr lang="en-US" dirty="0"/>
          </a:p>
        </p:txBody>
      </p:sp>
    </p:spTree>
    <p:extLst>
      <p:ext uri="{BB962C8B-B14F-4D97-AF65-F5344CB8AC3E}">
        <p14:creationId xmlns:p14="http://schemas.microsoft.com/office/powerpoint/2010/main" val="305848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321841D-FE5A-4442-92D8-6380C93365FB}" type="slidenum">
              <a:rPr lang="en-US"/>
              <a:pPr>
                <a:defRPr/>
              </a:pPr>
              <a:t>‹#›</a:t>
            </a:fld>
            <a:endParaRPr lang="en-US" dirty="0"/>
          </a:p>
        </p:txBody>
      </p:sp>
    </p:spTree>
    <p:extLst>
      <p:ext uri="{BB962C8B-B14F-4D97-AF65-F5344CB8AC3E}">
        <p14:creationId xmlns:p14="http://schemas.microsoft.com/office/powerpoint/2010/main" val="254259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BBF08BC-8764-894F-B998-2E0C989C59F8}" type="slidenum">
              <a:rPr lang="en-US"/>
              <a:pPr>
                <a:defRPr/>
              </a:pPr>
              <a:t>‹#›</a:t>
            </a:fld>
            <a:endParaRPr lang="en-US" dirty="0"/>
          </a:p>
        </p:txBody>
      </p:sp>
    </p:spTree>
    <p:extLst>
      <p:ext uri="{BB962C8B-B14F-4D97-AF65-F5344CB8AC3E}">
        <p14:creationId xmlns:p14="http://schemas.microsoft.com/office/powerpoint/2010/main" val="16589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C1ADA73-95B7-8A42-8FE5-5086A323A4A7}" type="slidenum">
              <a:rPr lang="en-US"/>
              <a:pPr>
                <a:defRPr/>
              </a:pPr>
              <a:t>‹#›</a:t>
            </a:fld>
            <a:endParaRPr lang="en-US" dirty="0"/>
          </a:p>
        </p:txBody>
      </p:sp>
    </p:spTree>
    <p:extLst>
      <p:ext uri="{BB962C8B-B14F-4D97-AF65-F5344CB8AC3E}">
        <p14:creationId xmlns:p14="http://schemas.microsoft.com/office/powerpoint/2010/main" val="414603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352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02C838A-7F8F-7644-AA3D-84E7474BC53B}" type="slidenum">
              <a:rPr lang="en-US"/>
              <a:pPr>
                <a:defRPr/>
              </a:pPr>
              <a:t>‹#›</a:t>
            </a:fld>
            <a:endParaRPr lang="en-US" dirty="0"/>
          </a:p>
        </p:txBody>
      </p:sp>
    </p:spTree>
    <p:extLst>
      <p:ext uri="{BB962C8B-B14F-4D97-AF65-F5344CB8AC3E}">
        <p14:creationId xmlns:p14="http://schemas.microsoft.com/office/powerpoint/2010/main" val="27655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E01343CE-197D-674D-A1E6-49E1AD71E6E0}" type="slidenum">
              <a:rPr lang="en-US"/>
              <a:pPr>
                <a:defRPr/>
              </a:pPr>
              <a:t>‹#›</a:t>
            </a:fld>
            <a:endParaRPr lang="en-US" dirty="0"/>
          </a:p>
        </p:txBody>
      </p:sp>
    </p:spTree>
    <p:extLst>
      <p:ext uri="{BB962C8B-B14F-4D97-AF65-F5344CB8AC3E}">
        <p14:creationId xmlns:p14="http://schemas.microsoft.com/office/powerpoint/2010/main" val="244878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845BCCF-5BA2-0745-B11E-726C6E4BD388}" type="slidenum">
              <a:rPr lang="en-US"/>
              <a:pPr>
                <a:defRPr/>
              </a:pPr>
              <a:t>‹#›</a:t>
            </a:fld>
            <a:endParaRPr lang="en-US" dirty="0"/>
          </a:p>
        </p:txBody>
      </p:sp>
    </p:spTree>
    <p:extLst>
      <p:ext uri="{BB962C8B-B14F-4D97-AF65-F5344CB8AC3E}">
        <p14:creationId xmlns:p14="http://schemas.microsoft.com/office/powerpoint/2010/main" val="419458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901FC1B1-465E-D64C-87D8-8F2306B1EC50}" type="slidenum">
              <a:rPr lang="en-US"/>
              <a:pPr>
                <a:defRPr/>
              </a:pPr>
              <a:t>‹#›</a:t>
            </a:fld>
            <a:endParaRPr lang="en-US" dirty="0"/>
          </a:p>
        </p:txBody>
      </p:sp>
    </p:spTree>
    <p:extLst>
      <p:ext uri="{BB962C8B-B14F-4D97-AF65-F5344CB8AC3E}">
        <p14:creationId xmlns:p14="http://schemas.microsoft.com/office/powerpoint/2010/main" val="81056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D30E5AE8-8585-C344-AA60-CDEAB9FA234B}" type="slidenum">
              <a:rPr lang="en-US"/>
              <a:pPr>
                <a:defRPr/>
              </a:pPr>
              <a:t>‹#›</a:t>
            </a:fld>
            <a:endParaRPr lang="en-US" dirty="0"/>
          </a:p>
        </p:txBody>
      </p:sp>
    </p:spTree>
    <p:extLst>
      <p:ext uri="{BB962C8B-B14F-4D97-AF65-F5344CB8AC3E}">
        <p14:creationId xmlns:p14="http://schemas.microsoft.com/office/powerpoint/2010/main" val="17807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CF838F7C-4D34-494B-98F9-A1C865DDA6E1}" type="slidenum">
              <a:rPr lang="en-US"/>
              <a:pPr>
                <a:defRPr/>
              </a:pPr>
              <a:t>‹#›</a:t>
            </a:fld>
            <a:endParaRPr lang="en-US" dirty="0"/>
          </a:p>
        </p:txBody>
      </p:sp>
    </p:spTree>
    <p:extLst>
      <p:ext uri="{BB962C8B-B14F-4D97-AF65-F5344CB8AC3E}">
        <p14:creationId xmlns:p14="http://schemas.microsoft.com/office/powerpoint/2010/main" val="339926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2B9B544-D2FF-1F49-827E-92C1D39743E6}" type="slidenum">
              <a:rPr lang="en-US"/>
              <a:pPr>
                <a:defRPr/>
              </a:pPr>
              <a:t>‹#›</a:t>
            </a:fld>
            <a:endParaRPr lang="en-US" dirty="0"/>
          </a:p>
        </p:txBody>
      </p:sp>
    </p:spTree>
    <p:extLst>
      <p:ext uri="{BB962C8B-B14F-4D97-AF65-F5344CB8AC3E}">
        <p14:creationId xmlns:p14="http://schemas.microsoft.com/office/powerpoint/2010/main" val="416764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1026" name="Picture 6" descr="INSIDE SLIDE.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tint val="75000"/>
                  </a:schemeClr>
                </a:solidFill>
                <a:latin typeface="Frutiger LT Std 55 Roman"/>
                <a:ea typeface="+mn-ea"/>
                <a:cs typeface="Frutiger LT Std 55 Roman"/>
              </a:defRPr>
            </a:lvl1pPr>
          </a:lstStyle>
          <a:p>
            <a:pPr>
              <a:defRPr/>
            </a:pPr>
            <a:fld id="{3FFC132F-4983-8D40-8278-42CF94B187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457200" rtl="0" eaLnBrk="1" fontAlgn="base" hangingPunct="1">
        <a:spcBef>
          <a:spcPct val="0"/>
        </a:spcBef>
        <a:spcAft>
          <a:spcPct val="0"/>
        </a:spcAft>
        <a:defRPr sz="4000" kern="1200">
          <a:solidFill>
            <a:schemeClr val="tx1"/>
          </a:solidFill>
          <a:latin typeface="Frutiger LT Std 65 Bold"/>
          <a:ea typeface="ＭＳ Ｐゴシック" charset="0"/>
          <a:cs typeface="Frutiger LT Std 65 Bold"/>
        </a:defRPr>
      </a:lvl1pPr>
      <a:lvl2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2pPr>
      <a:lvl3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3pPr>
      <a:lvl4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4pPr>
      <a:lvl5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Frutiger LT Std 55 Roman"/>
          <a:ea typeface="ＭＳ Ｐゴシック" charset="0"/>
          <a:cs typeface="Frutiger LT Std 55 Roman"/>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Frutiger LT Std 55 Roman"/>
          <a:ea typeface="ＭＳ Ｐゴシック" charset="0"/>
          <a:cs typeface="Frutiger LT Std 55 Roman"/>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Frutiger LT Std 55 Roman"/>
          <a:ea typeface="ＭＳ Ｐゴシック" charset="0"/>
          <a:cs typeface="Frutiger LT Std 55 Roman"/>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Frutiger LT Std 55 Roman"/>
          <a:ea typeface="ＭＳ Ｐゴシック" charset="0"/>
          <a:cs typeface="Frutiger LT Std 55 Roman"/>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Frutiger LT Std 55 Roman"/>
          <a:ea typeface="ＭＳ Ｐゴシック" charset="0"/>
          <a:cs typeface="Frutiger LT Std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www.cbpp.org/research/poverty-and-inequality/american-rescue-plan-act-will-help-millions-and-bolster-the-economy" TargetMode="External"/><Relationship Id="rId3" Type="http://schemas.openxmlformats.org/officeDocument/2006/relationships/hyperlink" Target="https://www.whitehouse.gov/briefing-room/blog/2021/03/10/the-american-rescue-plan-passed-now-what/" TargetMode="External"/><Relationship Id="rId7" Type="http://schemas.openxmlformats.org/officeDocument/2006/relationships/hyperlink" Target="https://www.americanprogress.org/issues/education-postsecondary/reports/2021/03/10/496936/american-rescue-plan-help-prevent-state-public-higher-education-cuts/" TargetMode="External"/><Relationship Id="rId2" Type="http://schemas.openxmlformats.org/officeDocument/2006/relationships/hyperlink" Target="https://www.whitehouse.gov/american-rescue-plan/" TargetMode="External"/><Relationship Id="rId1" Type="http://schemas.openxmlformats.org/officeDocument/2006/relationships/slideLayout" Target="../slideLayouts/slideLayout4.xml"/><Relationship Id="rId6" Type="http://schemas.openxmlformats.org/officeDocument/2006/relationships/hyperlink" Target="https://www.democrats.senate.gov/imo/media/doc/ARP%20-%20Title-by-Title%20Summary.pdf" TargetMode="External"/><Relationship Id="rId5" Type="http://schemas.openxmlformats.org/officeDocument/2006/relationships/hyperlink" Target="https://www.democrats.senate.gov/arp" TargetMode="External"/><Relationship Id="rId4" Type="http://schemas.openxmlformats.org/officeDocument/2006/relationships/hyperlink" Target="https://www.youtube.com/watch?v=wHwSwJ19jlg" TargetMode="Externa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88E36DEC-1F5C-B846-B40F-5D3A4BF2C08B}"/>
              </a:ext>
            </a:extLst>
          </p:cNvPr>
          <p:cNvSpPr txBox="1">
            <a:spLocks noChangeArrowheads="1"/>
          </p:cNvSpPr>
          <p:nvPr/>
        </p:nvSpPr>
        <p:spPr bwMode="auto">
          <a:xfrm>
            <a:off x="2638592" y="1957053"/>
            <a:ext cx="6239208"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600" b="1" dirty="0">
                <a:solidFill>
                  <a:srgbClr val="FFFFFF"/>
                </a:solidFill>
                <a:latin typeface="+mj-lt"/>
                <a:ea typeface="Frutiger LT Std 57 Cn" charset="0"/>
                <a:cs typeface="Frutiger LT Std 57 Cn" charset="0"/>
              </a:rPr>
              <a:t>How the American Rescue Plan Helps American Families &amp; Funds Our Future</a:t>
            </a:r>
          </a:p>
        </p:txBody>
      </p:sp>
    </p:spTree>
    <p:extLst>
      <p:ext uri="{BB962C8B-B14F-4D97-AF65-F5344CB8AC3E}">
        <p14:creationId xmlns:p14="http://schemas.microsoft.com/office/powerpoint/2010/main" val="382194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10" y="1004150"/>
            <a:ext cx="8713260" cy="5122013"/>
          </a:xfrm>
        </p:spPr>
        <p:txBody>
          <a:bodyPr/>
          <a:lstStyle/>
          <a:p>
            <a:pPr>
              <a:spcBef>
                <a:spcPts val="0"/>
              </a:spcBef>
              <a:spcAft>
                <a:spcPts val="1200"/>
              </a:spcAft>
            </a:pPr>
            <a:r>
              <a:rPr lang="en-US" sz="1800" dirty="0">
                <a:latin typeface="+mn-lt"/>
              </a:rPr>
              <a:t>Provides $350 billion to help states, cities, towns and tribal governments cover increased expenditures, replenish lost revenue and mitigate economic harm from the COVID-19 pandemic. Funds may be used to:</a:t>
            </a:r>
          </a:p>
          <a:p>
            <a:pPr lvl="1">
              <a:spcBef>
                <a:spcPts val="0"/>
              </a:spcBef>
              <a:spcAft>
                <a:spcPts val="1200"/>
              </a:spcAft>
              <a:buFont typeface="Courier New"/>
              <a:buChar char="o"/>
            </a:pPr>
            <a:r>
              <a:rPr lang="en-US" sz="1800" dirty="0">
                <a:latin typeface="+mn-lt"/>
              </a:rPr>
              <a:t>Respond to the COVID-19 emergency and address its economic effects, including through aid to households, small businesses, nonprofits, and industries such as tourism and hospitality.</a:t>
            </a:r>
          </a:p>
          <a:p>
            <a:pPr lvl="1">
              <a:spcBef>
                <a:spcPts val="0"/>
              </a:spcBef>
              <a:spcAft>
                <a:spcPts val="1200"/>
              </a:spcAft>
              <a:buFont typeface="Courier New"/>
              <a:buChar char="o"/>
            </a:pPr>
            <a:r>
              <a:rPr lang="en-US" sz="1800" dirty="0">
                <a:latin typeface="+mn-lt"/>
              </a:rPr>
              <a:t>Provide government services affected by a revenue reduction resulting from COVID-19.</a:t>
            </a:r>
          </a:p>
          <a:p>
            <a:pPr lvl="1">
              <a:spcBef>
                <a:spcPts val="0"/>
              </a:spcBef>
              <a:spcAft>
                <a:spcPts val="1200"/>
              </a:spcAft>
              <a:buFont typeface="Courier New"/>
              <a:buChar char="o"/>
            </a:pPr>
            <a:r>
              <a:rPr lang="en-US" sz="1800" dirty="0">
                <a:latin typeface="+mn-lt"/>
              </a:rPr>
              <a:t>Make investments in water, sewer and broadband infrastructure.</a:t>
            </a:r>
          </a:p>
          <a:p>
            <a:pPr lvl="1">
              <a:spcBef>
                <a:spcPts val="0"/>
              </a:spcBef>
              <a:spcAft>
                <a:spcPts val="1200"/>
              </a:spcAft>
              <a:buFont typeface="Courier New"/>
              <a:buChar char="o"/>
            </a:pPr>
            <a:r>
              <a:rPr lang="en-US" sz="1800" dirty="0">
                <a:latin typeface="+mn-lt"/>
              </a:rPr>
              <a:t>Provide "premium pay" to essential workers of up to $13 per hour, capped at a maximum $25,000. </a:t>
            </a:r>
          </a:p>
          <a:p>
            <a:pPr>
              <a:spcBef>
                <a:spcPts val="0"/>
              </a:spcBef>
              <a:spcAft>
                <a:spcPts val="1200"/>
              </a:spcAft>
            </a:pPr>
            <a:r>
              <a:rPr lang="en-US" sz="1800" dirty="0">
                <a:latin typeface="+mn-lt"/>
              </a:rPr>
              <a:t>State and local governments </a:t>
            </a:r>
            <a:r>
              <a:rPr lang="en-US" sz="1800" i="1" dirty="0">
                <a:latin typeface="+mn-lt"/>
              </a:rPr>
              <a:t>cannot</a:t>
            </a:r>
            <a:r>
              <a:rPr lang="en-US" sz="1800" dirty="0">
                <a:latin typeface="+mn-lt"/>
              </a:rPr>
              <a:t> use the funds towards pensions or to offset revenue resulting from a tax cut enacted since March 3, 2021.</a:t>
            </a:r>
          </a:p>
          <a:p>
            <a:pPr>
              <a:spcBef>
                <a:spcPts val="0"/>
              </a:spcBef>
              <a:spcAft>
                <a:spcPts val="1200"/>
              </a:spcAft>
            </a:pPr>
            <a:r>
              <a:rPr lang="en-US" sz="1800" dirty="0">
                <a:latin typeface="+mn-lt"/>
              </a:rPr>
              <a:t>State and local governments </a:t>
            </a:r>
            <a:r>
              <a:rPr lang="en-US" sz="1800" i="1" dirty="0">
                <a:latin typeface="+mn-lt"/>
              </a:rPr>
              <a:t>can </a:t>
            </a:r>
            <a:r>
              <a:rPr lang="en-US" sz="1800" dirty="0">
                <a:latin typeface="+mn-lt"/>
              </a:rPr>
              <a:t>transfer funds to private nonprofit groups, public benefit corporations involved in passenger or cargo transportation, and special-purpose units of state or local governments.</a:t>
            </a:r>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10</a:t>
            </a:fld>
            <a:endParaRPr lang="en-US" dirty="0"/>
          </a:p>
        </p:txBody>
      </p:sp>
      <p:sp>
        <p:nvSpPr>
          <p:cNvPr id="5" name="Title 1"/>
          <p:cNvSpPr txBox="1">
            <a:spLocks/>
          </p:cNvSpPr>
          <p:nvPr/>
        </p:nvSpPr>
        <p:spPr bwMode="auto">
          <a:xfrm>
            <a:off x="609600" y="5292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Frutiger LT Std 65 Bold"/>
                <a:ea typeface="ＭＳ Ｐゴシック" charset="0"/>
                <a:cs typeface="Frutiger LT Std 65 Bold"/>
              </a:defRPr>
            </a:lvl1pPr>
            <a:lvl2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2pPr>
            <a:lvl3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3pPr>
            <a:lvl4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4pPr>
            <a:lvl5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9pPr>
          </a:lstStyle>
          <a:p>
            <a:pPr algn="ctr"/>
            <a:r>
              <a:rPr lang="en-US" sz="2800" dirty="0">
                <a:solidFill>
                  <a:srgbClr val="1F497D"/>
                </a:solidFill>
                <a:latin typeface="+mj-lt"/>
              </a:rPr>
              <a:t>The Fine Print: </a:t>
            </a:r>
            <a:r>
              <a:rPr lang="en-US" sz="2800" b="1" dirty="0">
                <a:solidFill>
                  <a:srgbClr val="1F497D"/>
                </a:solidFill>
                <a:latin typeface="+mj-lt"/>
              </a:rPr>
              <a:t>State &amp; Local Aid</a:t>
            </a:r>
            <a:br>
              <a:rPr lang="en-US" sz="2800" b="1" dirty="0">
                <a:solidFill>
                  <a:srgbClr val="1F497D"/>
                </a:solidFill>
                <a:latin typeface="+mj-lt"/>
              </a:rPr>
            </a:br>
            <a:r>
              <a:rPr lang="en-US" sz="1200" dirty="0">
                <a:latin typeface="+mj-lt"/>
              </a:rPr>
              <a:t>$350 billion, available through Dec. 31, 2024</a:t>
            </a:r>
            <a:r>
              <a:rPr lang="en-US" sz="1200" b="1" dirty="0">
                <a:latin typeface="+mj-lt"/>
              </a:rPr>
              <a:t> </a:t>
            </a:r>
            <a:br>
              <a:rPr lang="en-US" sz="1200" b="1" dirty="0">
                <a:latin typeface="+mj-lt"/>
              </a:rPr>
            </a:br>
            <a:endParaRPr lang="en-US" sz="1200" b="1" dirty="0">
              <a:latin typeface="+mj-lt"/>
            </a:endParaRPr>
          </a:p>
        </p:txBody>
      </p:sp>
    </p:spTree>
    <p:extLst>
      <p:ext uri="{BB962C8B-B14F-4D97-AF65-F5344CB8AC3E}">
        <p14:creationId xmlns:p14="http://schemas.microsoft.com/office/powerpoint/2010/main" val="258378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199" y="1"/>
            <a:ext cx="8229600" cy="1033684"/>
          </a:xfrm>
        </p:spPr>
        <p:txBody>
          <a:bodyPr>
            <a:normAutofit/>
          </a:bodyPr>
          <a:lstStyle/>
          <a:p>
            <a:pPr algn="ctr"/>
            <a:r>
              <a:rPr lang="en-US" sz="2800" dirty="0">
                <a:solidFill>
                  <a:srgbClr val="1F497D"/>
                </a:solidFill>
                <a:latin typeface="+mj-lt"/>
              </a:rPr>
              <a:t>The Fine Print: </a:t>
            </a:r>
            <a:r>
              <a:rPr lang="en-US" sz="2800" b="1" dirty="0">
                <a:solidFill>
                  <a:srgbClr val="1F497D"/>
                </a:solidFill>
                <a:latin typeface="+mj-lt"/>
              </a:rPr>
              <a:t>Direct Relief for American Families</a:t>
            </a:r>
            <a:endParaRPr lang="en-US" sz="2800" b="1" dirty="0">
              <a:latin typeface="+mj-lt"/>
            </a:endParaRPr>
          </a:p>
        </p:txBody>
      </p:sp>
      <p:sp>
        <p:nvSpPr>
          <p:cNvPr id="14" name="Rounded Rectangle 29">
            <a:extLst>
              <a:ext uri="{FF2B5EF4-FFF2-40B4-BE49-F238E27FC236}">
                <a16:creationId xmlns:a16="http://schemas.microsoft.com/office/drawing/2014/main" id="{79FE4EAA-10F8-4E2F-92E6-009348123FDE}"/>
              </a:ext>
            </a:extLst>
          </p:cNvPr>
          <p:cNvSpPr/>
          <p:nvPr/>
        </p:nvSpPr>
        <p:spPr>
          <a:xfrm>
            <a:off x="305210" y="929346"/>
            <a:ext cx="4430472" cy="5410580"/>
          </a:xfrm>
          <a:prstGeom prst="roundRect">
            <a:avLst>
              <a:gd name="adj" fmla="val 2006"/>
            </a:avLst>
          </a:prstGeom>
          <a:solidFill>
            <a:srgbClr val="F2F2F2"/>
          </a:solidFill>
          <a:ln w="19050">
            <a:noFill/>
            <a:prstDash val="sysDot"/>
          </a:ln>
        </p:spPr>
        <p:txBody>
          <a:bodyPr wrap="square" lIns="91440" tIns="91440" rIns="91440" bIns="91440">
            <a:noAutofit/>
          </a:bodyPr>
          <a:lstStyle/>
          <a:p>
            <a:pPr marL="171450" indent="-171450">
              <a:spcAft>
                <a:spcPts val="600"/>
              </a:spcAft>
              <a:buClr>
                <a:schemeClr val="tx1"/>
              </a:buClr>
              <a:buSzPct val="120000"/>
              <a:defRPr/>
            </a:pPr>
            <a:r>
              <a:rPr lang="en-US" sz="1400" b="1" dirty="0">
                <a:solidFill>
                  <a:srgbClr val="376092"/>
                </a:solidFill>
              </a:rPr>
              <a:t>The American Rescue Plan Helps Hurting Families:</a:t>
            </a:r>
          </a:p>
          <a:p>
            <a:pPr marL="171450" indent="-171450">
              <a:buClr>
                <a:schemeClr val="tx1"/>
              </a:buClr>
              <a:buSzPct val="120000"/>
              <a:buFont typeface="Arial" panose="020B0604020202020204" pitchFamily="34" charset="0"/>
              <a:buChar char="•"/>
              <a:defRPr/>
            </a:pPr>
            <a:r>
              <a:rPr lang="en-US" sz="1200" b="1" dirty="0"/>
              <a:t>Helping those at risk of losing their homes </a:t>
            </a:r>
            <a:r>
              <a:rPr lang="en-US" sz="1200" dirty="0"/>
              <a:t>by extending the moratorium on</a:t>
            </a:r>
            <a:r>
              <a:rPr lang="en-US" sz="1200" b="1" dirty="0"/>
              <a:t> </a:t>
            </a:r>
            <a:r>
              <a:rPr lang="en-US" sz="1200" dirty="0"/>
              <a:t>evictions and foreclosures to Sept 30 and</a:t>
            </a:r>
            <a:r>
              <a:rPr lang="en-US" sz="1200" b="1" dirty="0"/>
              <a:t> </a:t>
            </a:r>
            <a:r>
              <a:rPr lang="en-US" sz="1200" dirty="0"/>
              <a:t>providing legal support and $5 billon in emergency assistance for the homeless.</a:t>
            </a:r>
          </a:p>
          <a:p>
            <a:pPr marL="171450" indent="-171450">
              <a:buClr>
                <a:schemeClr val="tx1"/>
              </a:buClr>
              <a:buSzPct val="120000"/>
              <a:buFont typeface="Arial" panose="020B0604020202020204" pitchFamily="34" charset="0"/>
              <a:buChar char="•"/>
              <a:defRPr/>
            </a:pPr>
            <a:r>
              <a:rPr lang="en-US" sz="1200" b="1" dirty="0"/>
              <a:t>Helping feed hungry families </a:t>
            </a:r>
            <a:r>
              <a:rPr lang="en-US" sz="1200" dirty="0"/>
              <a:t>by extending SNAP and the Pandemic EBT and other agriculture and nutrition programs.</a:t>
            </a:r>
          </a:p>
          <a:p>
            <a:pPr marL="171450" indent="-171450">
              <a:buClr>
                <a:schemeClr val="tx1"/>
              </a:buClr>
              <a:buSzPct val="120000"/>
              <a:buFont typeface="Arial" panose="020B0604020202020204" pitchFamily="34" charset="0"/>
              <a:buChar char="•"/>
              <a:defRPr/>
            </a:pPr>
            <a:r>
              <a:rPr lang="en-US" sz="1200" b="1" dirty="0"/>
              <a:t>Helping families pay household bills </a:t>
            </a:r>
            <a:r>
              <a:rPr lang="en-US" sz="1200" dirty="0"/>
              <a:t>with:</a:t>
            </a:r>
          </a:p>
          <a:p>
            <a:pPr marL="628650" lvl="1" indent="-171450">
              <a:buClr>
                <a:schemeClr val="tx1"/>
              </a:buClr>
              <a:buSzPct val="120000"/>
              <a:buFont typeface="Arial" panose="020B0604020202020204" pitchFamily="34" charset="0"/>
              <a:buChar char="•"/>
              <a:defRPr/>
            </a:pPr>
            <a:r>
              <a:rPr lang="en-US" sz="1200" b="1" dirty="0"/>
              <a:t>$25B for rental assistance</a:t>
            </a:r>
            <a:r>
              <a:rPr lang="en-US" sz="1200" dirty="0"/>
              <a:t>, on top of the $25B from the Consolidated Appropriations Act</a:t>
            </a:r>
          </a:p>
          <a:p>
            <a:pPr marL="628650" lvl="1" indent="-171450">
              <a:buClr>
                <a:schemeClr val="tx1"/>
              </a:buClr>
              <a:buSzPct val="120000"/>
              <a:buFont typeface="Arial" panose="020B0604020202020204" pitchFamily="34" charset="0"/>
              <a:buChar char="•"/>
              <a:defRPr/>
            </a:pPr>
            <a:r>
              <a:rPr lang="en-US" sz="1200" b="1" dirty="0"/>
              <a:t>$5B to assist with water, electricity and utility expenses </a:t>
            </a:r>
            <a:r>
              <a:rPr lang="en-US" sz="1200" dirty="0"/>
              <a:t>through programs like Low Income Home Energy Assistance Program</a:t>
            </a:r>
          </a:p>
          <a:p>
            <a:pPr marL="171450" indent="-171450">
              <a:buClr>
                <a:schemeClr val="tx1"/>
              </a:buClr>
              <a:buSzPct val="120000"/>
              <a:buFont typeface="Arial" panose="020B0604020202020204" pitchFamily="34" charset="0"/>
              <a:buChar char="•"/>
              <a:defRPr/>
            </a:pPr>
            <a:r>
              <a:rPr lang="en-US" sz="1200" b="1" dirty="0"/>
              <a:t>Helping shore up child care </a:t>
            </a:r>
            <a:r>
              <a:rPr lang="en-US" sz="1200" dirty="0"/>
              <a:t>with:</a:t>
            </a:r>
          </a:p>
          <a:p>
            <a:pPr marL="628650" lvl="1" indent="-171450">
              <a:buClr>
                <a:schemeClr val="tx1"/>
              </a:buClr>
              <a:buSzPct val="120000"/>
              <a:buFont typeface="Arial" panose="020B0604020202020204" pitchFamily="34" charset="0"/>
              <a:buChar char="•"/>
              <a:defRPr/>
            </a:pPr>
            <a:r>
              <a:rPr lang="en-US" sz="1200" dirty="0"/>
              <a:t>$15 billion for Child Care Development Block Grants</a:t>
            </a:r>
          </a:p>
          <a:p>
            <a:pPr marL="628650" lvl="1" indent="-171450">
              <a:buClr>
                <a:schemeClr val="tx1"/>
              </a:buClr>
              <a:buSzPct val="120000"/>
              <a:buFont typeface="Arial" panose="020B0604020202020204" pitchFamily="34" charset="0"/>
              <a:buChar char="•"/>
              <a:defRPr/>
            </a:pPr>
            <a:r>
              <a:rPr lang="en-US" sz="1200" dirty="0"/>
              <a:t>$24 billion for providers</a:t>
            </a:r>
          </a:p>
          <a:p>
            <a:pPr marL="628650" lvl="1" indent="-171450">
              <a:buClr>
                <a:schemeClr val="tx1"/>
              </a:buClr>
              <a:buSzPct val="120000"/>
              <a:buFont typeface="Arial" panose="020B0604020202020204" pitchFamily="34" charset="0"/>
              <a:buChar char="•"/>
              <a:defRPr/>
            </a:pPr>
            <a:r>
              <a:rPr lang="en-US" sz="1200" dirty="0"/>
              <a:t>$35 million for administration costs	</a:t>
            </a:r>
          </a:p>
          <a:p>
            <a:pPr marL="628650" lvl="1" indent="-171450">
              <a:buClr>
                <a:schemeClr val="tx1"/>
              </a:buClr>
              <a:buSzPct val="120000"/>
              <a:buFont typeface="Arial" panose="020B0604020202020204" pitchFamily="34" charset="0"/>
              <a:buChar char="•"/>
              <a:defRPr/>
            </a:pPr>
            <a:r>
              <a:rPr lang="en-US" sz="1200" dirty="0"/>
              <a:t>$1 billion for Head Start</a:t>
            </a:r>
          </a:p>
          <a:p>
            <a:pPr marL="171450" indent="-171450">
              <a:buClr>
                <a:schemeClr val="tx1"/>
              </a:buClr>
              <a:buSzPct val="120000"/>
              <a:buFont typeface="Arial" panose="020B0604020202020204" pitchFamily="34" charset="0"/>
              <a:buChar char="•"/>
              <a:defRPr/>
            </a:pPr>
            <a:r>
              <a:rPr lang="en-US" sz="1200" b="1" dirty="0"/>
              <a:t>Putting money in people’s pockets </a:t>
            </a:r>
            <a:r>
              <a:rPr lang="en-US" sz="1200" dirty="0"/>
              <a:t>with $1400 stimulus check for most Americans, expanded to include adult dependents and mixed status households. </a:t>
            </a:r>
          </a:p>
          <a:p>
            <a:pPr marL="171450" indent="-171450">
              <a:buClr>
                <a:schemeClr val="tx1"/>
              </a:buClr>
              <a:buSzPct val="120000"/>
              <a:buFont typeface="Arial" panose="020B0604020202020204" pitchFamily="34" charset="0"/>
              <a:buChar char="•"/>
              <a:defRPr/>
            </a:pPr>
            <a:r>
              <a:rPr lang="en-US" sz="1200" b="1" dirty="0"/>
              <a:t>Strengthening services with $3.88 billion investment for people struggling </a:t>
            </a:r>
            <a:r>
              <a:rPr lang="en-US" sz="1200" dirty="0"/>
              <a:t>with mental health and substance-abuse.</a:t>
            </a:r>
          </a:p>
          <a:p>
            <a:pPr marL="171450" indent="-171450">
              <a:buClr>
                <a:schemeClr val="tx1"/>
              </a:buClr>
              <a:buSzPct val="120000"/>
              <a:buFont typeface="Arial" panose="020B0604020202020204" pitchFamily="34" charset="0"/>
              <a:buChar char="•"/>
              <a:defRPr/>
            </a:pPr>
            <a:r>
              <a:rPr lang="en-US" sz="1200" dirty="0"/>
              <a:t>Helping rural communities with targeted aid for unique rural health, education, agriculture and infrastructure needs.</a:t>
            </a:r>
          </a:p>
          <a:p>
            <a:pPr marL="171450" indent="-171450">
              <a:buClr>
                <a:schemeClr val="tx1"/>
              </a:buClr>
              <a:buSzPct val="120000"/>
              <a:buFont typeface="Arial" panose="020B0604020202020204" pitchFamily="34" charset="0"/>
              <a:buChar char="•"/>
              <a:defRPr/>
            </a:pPr>
            <a:r>
              <a:rPr lang="en-US" sz="1200" b="1" dirty="0"/>
              <a:t>Helping workers with $1 billion for workforce development. </a:t>
            </a:r>
          </a:p>
          <a:p>
            <a:pPr marL="171450" indent="-171450">
              <a:buClr>
                <a:schemeClr val="tx1"/>
              </a:buClr>
              <a:buSzPct val="120000"/>
              <a:buFont typeface="Arial" panose="020B0604020202020204" pitchFamily="34" charset="0"/>
              <a:buChar char="•"/>
              <a:defRPr/>
            </a:pPr>
            <a:r>
              <a:rPr lang="en-US" sz="1200" b="1" dirty="0"/>
              <a:t>Directing immediate aid and benefits </a:t>
            </a:r>
            <a:r>
              <a:rPr lang="en-US" sz="1200" dirty="0"/>
              <a:t>for small businesses owners, restaurants and live venues, health care workers, transportation workers, federal employees, veterans, and other hard hit populations.</a:t>
            </a:r>
          </a:p>
        </p:txBody>
      </p:sp>
      <p:pic>
        <p:nvPicPr>
          <p:cNvPr id="5" name="Picture 4"/>
          <p:cNvPicPr>
            <a:picLocks noChangeAspect="1"/>
          </p:cNvPicPr>
          <p:nvPr/>
        </p:nvPicPr>
        <p:blipFill>
          <a:blip r:embed="rId3">
            <a:alphaModFix/>
          </a:blip>
          <a:stretch>
            <a:fillRect/>
          </a:stretch>
        </p:blipFill>
        <p:spPr>
          <a:xfrm>
            <a:off x="5008467" y="3398445"/>
            <a:ext cx="3762355" cy="3020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chart"/>
          <p:cNvPicPr>
            <a:picLocks noChangeAspect="1"/>
          </p:cNvPicPr>
          <p:nvPr/>
        </p:nvPicPr>
        <p:blipFill>
          <a:blip r:embed="rId4"/>
          <a:stretch>
            <a:fillRect/>
          </a:stretch>
        </p:blipFill>
        <p:spPr>
          <a:xfrm>
            <a:off x="5008467" y="968725"/>
            <a:ext cx="3757332" cy="2388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881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45623"/>
          </a:xfrm>
        </p:spPr>
        <p:txBody>
          <a:bodyPr/>
          <a:lstStyle/>
          <a:p>
            <a:pPr algn="ctr"/>
            <a:r>
              <a:rPr lang="en-US" sz="2800" dirty="0">
                <a:solidFill>
                  <a:srgbClr val="1F497D"/>
                </a:solidFill>
                <a:latin typeface="+mj-lt"/>
              </a:rPr>
              <a:t>The Fine Print: </a:t>
            </a:r>
            <a:r>
              <a:rPr lang="en-US" sz="2800" b="1" dirty="0">
                <a:solidFill>
                  <a:srgbClr val="1F497D"/>
                </a:solidFill>
                <a:latin typeface="+mj-lt"/>
              </a:rPr>
              <a:t>Defeating COVID-19</a:t>
            </a:r>
            <a:endParaRPr lang="en-US" sz="2800" b="1" dirty="0">
              <a:latin typeface="+mj-lt"/>
            </a:endParaRPr>
          </a:p>
        </p:txBody>
      </p:sp>
      <p:sp>
        <p:nvSpPr>
          <p:cNvPr id="3" name="Content Placeholder 2"/>
          <p:cNvSpPr>
            <a:spLocks noGrp="1"/>
          </p:cNvSpPr>
          <p:nvPr>
            <p:ph idx="1"/>
          </p:nvPr>
        </p:nvSpPr>
        <p:spPr>
          <a:xfrm>
            <a:off x="457200" y="1289644"/>
            <a:ext cx="8229600" cy="4836519"/>
          </a:xfrm>
        </p:spPr>
        <p:txBody>
          <a:bodyPr/>
          <a:lstStyle/>
          <a:p>
            <a:pPr marL="0" indent="0">
              <a:spcBef>
                <a:spcPts val="0"/>
              </a:spcBef>
              <a:spcAft>
                <a:spcPts val="1200"/>
              </a:spcAft>
              <a:buNone/>
            </a:pPr>
            <a:r>
              <a:rPr lang="en-US" sz="1800" dirty="0">
                <a:latin typeface="+mn-lt"/>
              </a:rPr>
              <a:t>The American Rescue Plan will immediate bolster our national fight against the COVID pandemic. It includes: </a:t>
            </a:r>
          </a:p>
          <a:p>
            <a:pPr>
              <a:spcBef>
                <a:spcPts val="0"/>
              </a:spcBef>
              <a:spcAft>
                <a:spcPts val="1200"/>
              </a:spcAft>
            </a:pPr>
            <a:r>
              <a:rPr lang="en-US" sz="1800" dirty="0">
                <a:latin typeface="+mn-lt"/>
              </a:rPr>
              <a:t>$7.5 billion for Health and Human Services and the Centers for Disease Control to promote, distribute and monitor vaccines. </a:t>
            </a:r>
          </a:p>
          <a:p>
            <a:pPr>
              <a:spcBef>
                <a:spcPts val="0"/>
              </a:spcBef>
              <a:spcAft>
                <a:spcPts val="1200"/>
              </a:spcAft>
            </a:pPr>
            <a:r>
              <a:rPr lang="en-US" sz="1800" dirty="0">
                <a:latin typeface="+mn-lt"/>
              </a:rPr>
              <a:t>$1 billion for the CDC for vaccine awareness and engagement activities.</a:t>
            </a:r>
          </a:p>
          <a:p>
            <a:pPr>
              <a:spcBef>
                <a:spcPts val="0"/>
              </a:spcBef>
              <a:spcAft>
                <a:spcPts val="1200"/>
              </a:spcAft>
            </a:pPr>
            <a:r>
              <a:rPr lang="en-US" sz="1800" dirty="0">
                <a:latin typeface="+mn-lt"/>
              </a:rPr>
              <a:t>$600 million for the Indian Health Service’s vaccine-related efforts. </a:t>
            </a:r>
          </a:p>
          <a:p>
            <a:pPr>
              <a:spcBef>
                <a:spcPts val="0"/>
              </a:spcBef>
              <a:spcAft>
                <a:spcPts val="1200"/>
              </a:spcAft>
            </a:pPr>
            <a:r>
              <a:rPr lang="en-US" sz="1800" dirty="0">
                <a:latin typeface="+mn-lt"/>
              </a:rPr>
              <a:t>$500 million for the Community Facility Program to help rural hospitals and local communities broaden access to COVID-19 vaccines &amp; food assistance.</a:t>
            </a:r>
          </a:p>
          <a:p>
            <a:pPr>
              <a:spcBef>
                <a:spcPts val="0"/>
              </a:spcBef>
              <a:spcAft>
                <a:spcPts val="1200"/>
              </a:spcAft>
            </a:pPr>
            <a:r>
              <a:rPr lang="en-US" sz="1800" dirty="0">
                <a:latin typeface="+mn-lt"/>
              </a:rPr>
              <a:t>$500 million for the Food and Drug Administration to aid in activities such as development and surveillance of vaccines and therapeutics.</a:t>
            </a:r>
          </a:p>
          <a:p>
            <a:pPr>
              <a:spcBef>
                <a:spcPts val="0"/>
              </a:spcBef>
              <a:spcAft>
                <a:spcPts val="1200"/>
              </a:spcAft>
            </a:pPr>
            <a:r>
              <a:rPr lang="en-US" sz="1800" dirty="0">
                <a:latin typeface="+mn-lt"/>
              </a:rPr>
              <a:t>100% reimbursement to states for Medicaid recipients to get the vaccine for free.</a:t>
            </a:r>
          </a:p>
          <a:p>
            <a:pPr>
              <a:spcBef>
                <a:spcPts val="0"/>
              </a:spcBef>
              <a:spcAft>
                <a:spcPts val="1200"/>
              </a:spcAft>
            </a:pPr>
            <a:r>
              <a:rPr lang="en-US" sz="1800" dirty="0">
                <a:latin typeface="+mn-lt"/>
              </a:rPr>
              <a:t>$50 billion to expand COVID-19 testing through efforts such as implementing a national testing strategy for contact tracing, surveillance and mitigation.</a:t>
            </a:r>
          </a:p>
          <a:p>
            <a:pPr>
              <a:spcBef>
                <a:spcPts val="0"/>
              </a:spcBef>
              <a:spcAft>
                <a:spcPts val="1200"/>
              </a:spcAft>
            </a:pPr>
            <a:r>
              <a:rPr lang="en-US" sz="1800" dirty="0">
                <a:latin typeface="+mn-lt"/>
              </a:rPr>
              <a:t>$500 million for CDC tracking of COVID-19 hot spots and emerging variants.</a:t>
            </a:r>
          </a:p>
          <a:p>
            <a:pPr marL="0" indent="0">
              <a:spcBef>
                <a:spcPts val="0"/>
              </a:spcBef>
              <a:spcAft>
                <a:spcPts val="1200"/>
              </a:spcAft>
              <a:buNone/>
            </a:pPr>
            <a:endParaRPr lang="en-US" sz="1800" dirty="0">
              <a:latin typeface="+mn-lt"/>
            </a:endParaRPr>
          </a:p>
          <a:p>
            <a:pPr marL="0" indent="0">
              <a:spcBef>
                <a:spcPts val="0"/>
              </a:spcBef>
              <a:spcAft>
                <a:spcPts val="1200"/>
              </a:spcAft>
              <a:buNone/>
            </a:pPr>
            <a:endParaRPr lang="en-US" sz="1800" dirty="0">
              <a:latin typeface="+mn-lt"/>
            </a:endParaRPr>
          </a:p>
          <a:p>
            <a:pPr marL="0" lvl="0" indent="0">
              <a:spcBef>
                <a:spcPts val="0"/>
              </a:spcBef>
              <a:spcAft>
                <a:spcPts val="1200"/>
              </a:spcAft>
              <a:buNone/>
            </a:pPr>
            <a:r>
              <a:rPr lang="en-US" sz="1800" dirty="0">
                <a:latin typeface="+mn-lt"/>
              </a:rPr>
              <a:t>permitted (such as obtaining a vaccination).</a:t>
            </a:r>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12</a:t>
            </a:fld>
            <a:endParaRPr lang="en-US" dirty="0"/>
          </a:p>
        </p:txBody>
      </p:sp>
    </p:spTree>
    <p:extLst>
      <p:ext uri="{BB962C8B-B14F-4D97-AF65-F5344CB8AC3E}">
        <p14:creationId xmlns:p14="http://schemas.microsoft.com/office/powerpoint/2010/main" val="290929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808"/>
            <a:ext cx="8229600" cy="1143000"/>
          </a:xfrm>
        </p:spPr>
        <p:txBody>
          <a:bodyPr/>
          <a:lstStyle/>
          <a:p>
            <a:pPr algn="ctr"/>
            <a:r>
              <a:rPr lang="en-US" sz="2800" dirty="0">
                <a:solidFill>
                  <a:srgbClr val="1F497D"/>
                </a:solidFill>
                <a:latin typeface="+mj-lt"/>
              </a:rPr>
              <a:t>The Fine Print: </a:t>
            </a:r>
            <a:r>
              <a:rPr lang="en-US" sz="2800" b="1" dirty="0">
                <a:solidFill>
                  <a:srgbClr val="1F497D"/>
                </a:solidFill>
                <a:latin typeface="+mj-lt"/>
              </a:rPr>
              <a:t>Healthcare, COBRA and Paid Sick &amp; Family Leave </a:t>
            </a:r>
            <a:endParaRPr lang="en-US" sz="2800" b="1" dirty="0">
              <a:latin typeface="+mj-lt"/>
            </a:endParaRPr>
          </a:p>
        </p:txBody>
      </p:sp>
      <p:sp>
        <p:nvSpPr>
          <p:cNvPr id="3" name="Content Placeholder 2"/>
          <p:cNvSpPr>
            <a:spLocks noGrp="1"/>
          </p:cNvSpPr>
          <p:nvPr>
            <p:ph idx="1"/>
          </p:nvPr>
        </p:nvSpPr>
        <p:spPr>
          <a:xfrm>
            <a:off x="457199" y="1279808"/>
            <a:ext cx="8472661" cy="4525963"/>
          </a:xfrm>
        </p:spPr>
        <p:txBody>
          <a:bodyPr/>
          <a:lstStyle/>
          <a:p>
            <a:pPr marL="0" indent="0">
              <a:spcBef>
                <a:spcPts val="0"/>
              </a:spcBef>
              <a:spcAft>
                <a:spcPts val="0"/>
              </a:spcAft>
              <a:buNone/>
            </a:pPr>
            <a:r>
              <a:rPr lang="en-US" sz="1800" dirty="0">
                <a:latin typeface="+mn-lt"/>
              </a:rPr>
              <a:t>The American Rescue Plan will also help defeat the pandemic by strengthening our healthcare infrastructure and investing in the health and wellbeing of healthcare providers and the nation. It will:</a:t>
            </a:r>
          </a:p>
          <a:p>
            <a:pPr>
              <a:spcBef>
                <a:spcPts val="0"/>
              </a:spcBef>
              <a:spcAft>
                <a:spcPts val="0"/>
              </a:spcAft>
            </a:pPr>
            <a:r>
              <a:rPr lang="en-US" sz="1800" dirty="0">
                <a:latin typeface="+mn-lt"/>
              </a:rPr>
              <a:t>Lower ACA health insurance premiums for millions of Americans. </a:t>
            </a:r>
          </a:p>
          <a:p>
            <a:pPr>
              <a:spcBef>
                <a:spcPts val="0"/>
              </a:spcBef>
              <a:spcAft>
                <a:spcPts val="0"/>
              </a:spcAft>
            </a:pPr>
            <a:r>
              <a:rPr lang="en-US" sz="1800" dirty="0">
                <a:latin typeface="+mn-lt"/>
              </a:rPr>
              <a:t>Cover 100% of COBRA subsidies for those who’ve lost employer-sponsored coverage</a:t>
            </a:r>
          </a:p>
          <a:p>
            <a:pPr>
              <a:spcBef>
                <a:spcPts val="0"/>
              </a:spcBef>
              <a:spcAft>
                <a:spcPts val="0"/>
              </a:spcAft>
            </a:pPr>
            <a:r>
              <a:rPr lang="en-US" sz="1800" dirty="0">
                <a:latin typeface="+mn-lt"/>
              </a:rPr>
              <a:t>$140 million to support mental health and wellbeing of healthcare professionals. </a:t>
            </a:r>
          </a:p>
          <a:p>
            <a:pPr lvl="0">
              <a:spcBef>
                <a:spcPts val="0"/>
              </a:spcBef>
              <a:spcAft>
                <a:spcPts val="0"/>
              </a:spcAft>
            </a:pPr>
            <a:r>
              <a:rPr lang="en-US" sz="1800" dirty="0">
                <a:latin typeface="+mn-lt"/>
              </a:rPr>
              <a:t>$24 billion for Community Health Centers, rural healthcare providers and a public health workforce.</a:t>
            </a:r>
          </a:p>
          <a:p>
            <a:pPr lvl="0">
              <a:spcBef>
                <a:spcPts val="0"/>
              </a:spcBef>
              <a:spcAft>
                <a:spcPts val="0"/>
              </a:spcAft>
            </a:pPr>
            <a:r>
              <a:rPr lang="en-US" sz="1800" dirty="0">
                <a:latin typeface="+mn-lt"/>
              </a:rPr>
              <a:t>Increase vaccine distribution capacity, provide medical supplies and medical surge capacity, expand access to </a:t>
            </a:r>
            <a:r>
              <a:rPr lang="en-US" sz="1800" dirty="0" err="1">
                <a:latin typeface="+mn-lt"/>
              </a:rPr>
              <a:t>telehealth</a:t>
            </a:r>
            <a:r>
              <a:rPr lang="en-US" sz="1800" dirty="0">
                <a:latin typeface="+mn-lt"/>
              </a:rPr>
              <a:t>, and help to fill the gap for rural healthcare providers.</a:t>
            </a:r>
          </a:p>
          <a:p>
            <a:pPr lvl="0">
              <a:spcBef>
                <a:spcPts val="0"/>
              </a:spcBef>
              <a:spcAft>
                <a:spcPts val="0"/>
              </a:spcAft>
            </a:pPr>
            <a:endParaRPr lang="en-US" sz="1800" dirty="0">
              <a:latin typeface="+mn-lt"/>
            </a:endParaRPr>
          </a:p>
          <a:p>
            <a:pPr marL="0" lvl="0" indent="0">
              <a:spcBef>
                <a:spcPts val="0"/>
              </a:spcBef>
              <a:spcAft>
                <a:spcPts val="0"/>
              </a:spcAft>
              <a:buNone/>
            </a:pPr>
            <a:r>
              <a:rPr lang="en-US" sz="1800" dirty="0">
                <a:latin typeface="+mn-lt"/>
              </a:rPr>
              <a:t>Unfortunately, this does not make permanent paid sick and family leave benefits created in the Families First Coronavirus Response Act of 2020. </a:t>
            </a:r>
          </a:p>
          <a:p>
            <a:pPr>
              <a:spcBef>
                <a:spcPts val="0"/>
              </a:spcBef>
              <a:spcAft>
                <a:spcPts val="0"/>
              </a:spcAft>
            </a:pPr>
            <a:r>
              <a:rPr lang="en-US" sz="1800" dirty="0">
                <a:latin typeface="+mn-lt"/>
              </a:rPr>
              <a:t>It provides payroll tax credits for employers who voluntarily provide paid leave through the end of September 2021. </a:t>
            </a:r>
          </a:p>
          <a:p>
            <a:pPr>
              <a:spcBef>
                <a:spcPts val="0"/>
              </a:spcBef>
              <a:spcAft>
                <a:spcPts val="0"/>
              </a:spcAft>
            </a:pPr>
            <a:r>
              <a:rPr lang="en-US" sz="1800" dirty="0">
                <a:latin typeface="+mn-lt"/>
              </a:rPr>
              <a:t>It expands eligibility to state and local governments that provide this benefit.</a:t>
            </a:r>
          </a:p>
          <a:p>
            <a:pPr>
              <a:spcBef>
                <a:spcPts val="0"/>
              </a:spcBef>
              <a:spcAft>
                <a:spcPts val="0"/>
              </a:spcAft>
            </a:pPr>
            <a:r>
              <a:rPr lang="en-US" sz="1800" dirty="0">
                <a:latin typeface="+mn-lt"/>
              </a:rPr>
              <a:t>It expands the reasons for which reimbursed leave is permitted, such as obtaining a vaccination.</a:t>
            </a:r>
          </a:p>
          <a:p>
            <a:pPr>
              <a:spcBef>
                <a:spcPts val="0"/>
              </a:spcBef>
              <a:spcAft>
                <a:spcPts val="0"/>
              </a:spcAft>
            </a:pPr>
            <a:endParaRPr lang="en-US" sz="1800" dirty="0">
              <a:latin typeface="+mn-lt"/>
            </a:endParaRPr>
          </a:p>
          <a:p>
            <a:pPr>
              <a:spcBef>
                <a:spcPts val="0"/>
              </a:spcBef>
              <a:spcAft>
                <a:spcPts val="0"/>
              </a:spcAft>
            </a:pPr>
            <a:endParaRPr lang="en-US" sz="1800" dirty="0">
              <a:latin typeface="+mn-lt"/>
            </a:endParaRPr>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13</a:t>
            </a:fld>
            <a:endParaRPr lang="en-US" dirty="0"/>
          </a:p>
        </p:txBody>
      </p:sp>
    </p:spTree>
    <p:extLst>
      <p:ext uri="{BB962C8B-B14F-4D97-AF65-F5344CB8AC3E}">
        <p14:creationId xmlns:p14="http://schemas.microsoft.com/office/powerpoint/2010/main" val="699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92" y="964777"/>
            <a:ext cx="8782178" cy="5309062"/>
          </a:xfrm>
        </p:spPr>
        <p:txBody>
          <a:bodyPr/>
          <a:lstStyle/>
          <a:p>
            <a:r>
              <a:rPr lang="en-US" sz="1800" b="1" dirty="0">
                <a:latin typeface="+mn-lt"/>
              </a:rPr>
              <a:t>Enhanced Worker Protections</a:t>
            </a:r>
            <a:r>
              <a:rPr lang="en-US" sz="1800" i="1" dirty="0">
                <a:solidFill>
                  <a:srgbClr val="376092"/>
                </a:solidFill>
                <a:latin typeface="+mn-lt"/>
              </a:rPr>
              <a:t> $200 million</a:t>
            </a:r>
            <a:br>
              <a:rPr lang="en-US" sz="1800" dirty="0">
                <a:latin typeface="+mn-lt"/>
              </a:rPr>
            </a:br>
            <a:r>
              <a:rPr lang="en-US" sz="1800" dirty="0">
                <a:latin typeface="+mn-lt"/>
              </a:rPr>
              <a:t>Additional funding for the Department of Labor to bolster worker protection enforcement activities through the Wage and Hour Division, the Office of Workers’ Compensation Programs, the Office of the Solicitor, the Mine Safety and Health Administration, the Occupational Safety and Health Administration, and the Office of Inspector General.</a:t>
            </a:r>
          </a:p>
          <a:p>
            <a:r>
              <a:rPr lang="en-US" sz="1800" b="1" dirty="0">
                <a:latin typeface="+mn-lt"/>
              </a:rPr>
              <a:t>Community Navigator Program for Underserved Businesses </a:t>
            </a:r>
            <a:r>
              <a:rPr lang="en-US" sz="1800" i="1" dirty="0">
                <a:solidFill>
                  <a:srgbClr val="376092"/>
                </a:solidFill>
                <a:latin typeface="+mn-lt"/>
              </a:rPr>
              <a:t>$100 million</a:t>
            </a:r>
            <a:br>
              <a:rPr lang="en-US" sz="1800" i="1" dirty="0">
                <a:latin typeface="+mn-lt"/>
              </a:rPr>
            </a:br>
            <a:r>
              <a:rPr lang="en-US" sz="1800" dirty="0">
                <a:latin typeface="+mn-lt"/>
              </a:rPr>
              <a:t>Designated funding for community organizations and community financial institutions with a focus on and experience working in minority, immigrant, and rural communities to serve as community navigators. Navigators help connect small business owners in these communities to critical resources, including small business loans, business licenses, and federal, state and local business assistance programs. </a:t>
            </a:r>
          </a:p>
          <a:p>
            <a:r>
              <a:rPr lang="en-US" sz="1800" b="1" dirty="0">
                <a:latin typeface="+mn-lt"/>
              </a:rPr>
              <a:t>Expansion of Paycheck Protection Program Eligibility </a:t>
            </a:r>
            <a:r>
              <a:rPr lang="en-US" sz="1800" i="1" dirty="0">
                <a:solidFill>
                  <a:srgbClr val="376092"/>
                </a:solidFill>
                <a:latin typeface="+mn-lt"/>
              </a:rPr>
              <a:t>$7 billion</a:t>
            </a:r>
            <a:br>
              <a:rPr lang="en-US" sz="1800" i="1" dirty="0">
                <a:solidFill>
                  <a:srgbClr val="376092"/>
                </a:solidFill>
                <a:latin typeface="+mn-lt"/>
              </a:rPr>
            </a:br>
            <a:r>
              <a:rPr lang="en-US" sz="1800" dirty="0">
                <a:latin typeface="+mn-lt"/>
              </a:rPr>
              <a:t>PPP loans are now available any 501(c) organization that is exempt from taxation including </a:t>
            </a:r>
            <a:r>
              <a:rPr lang="en-US" sz="1800" dirty="0">
                <a:solidFill>
                  <a:srgbClr val="376092"/>
                </a:solidFill>
                <a:latin typeface="+mn-lt"/>
              </a:rPr>
              <a:t>not-for-profit labor </a:t>
            </a:r>
            <a:r>
              <a:rPr lang="en-US" sz="1800" dirty="0">
                <a:latin typeface="+mn-lt"/>
              </a:rPr>
              <a:t>and other not-for-profit organizations which are conducted as active businesses and meet the requirements. Eligibility is restricted to unions with fewer than 300 employees and whose lobbying activities amount to less than 15 percent of the total activities. </a:t>
            </a:r>
            <a:r>
              <a:rPr lang="en-US" sz="1800" i="1" dirty="0">
                <a:latin typeface="+mn-lt"/>
              </a:rPr>
              <a:t>Other restrictions apply.</a:t>
            </a:r>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14</a:t>
            </a:fld>
            <a:endParaRPr lang="en-US" dirty="0"/>
          </a:p>
        </p:txBody>
      </p:sp>
      <p:sp>
        <p:nvSpPr>
          <p:cNvPr id="5" name="Title 1"/>
          <p:cNvSpPr>
            <a:spLocks noGrp="1"/>
          </p:cNvSpPr>
          <p:nvPr>
            <p:ph type="title"/>
          </p:nvPr>
        </p:nvSpPr>
        <p:spPr>
          <a:xfrm>
            <a:off x="457200" y="-226426"/>
            <a:ext cx="8229600" cy="1210887"/>
          </a:xfrm>
        </p:spPr>
        <p:txBody>
          <a:bodyPr/>
          <a:lstStyle/>
          <a:p>
            <a:pPr algn="ctr"/>
            <a:r>
              <a:rPr lang="en-US" sz="2800" dirty="0">
                <a:solidFill>
                  <a:srgbClr val="1F497D"/>
                </a:solidFill>
                <a:latin typeface="+mj-lt"/>
              </a:rPr>
              <a:t>The Fine Print: </a:t>
            </a:r>
            <a:r>
              <a:rPr lang="en-US" sz="2800" b="1" dirty="0">
                <a:solidFill>
                  <a:srgbClr val="1F497D"/>
                </a:solidFill>
                <a:latin typeface="+mj-lt"/>
              </a:rPr>
              <a:t>Even More Ways to Help the Country</a:t>
            </a:r>
            <a:endParaRPr lang="en-US" sz="2800" b="1" dirty="0">
              <a:latin typeface="+mj-lt"/>
            </a:endParaRPr>
          </a:p>
        </p:txBody>
      </p:sp>
    </p:spTree>
    <p:extLst>
      <p:ext uri="{BB962C8B-B14F-4D97-AF65-F5344CB8AC3E}">
        <p14:creationId xmlns:p14="http://schemas.microsoft.com/office/powerpoint/2010/main" val="302376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rgbClr val="1F497D"/>
                </a:solidFill>
              </a:rPr>
              <a:t>The Fine Print: </a:t>
            </a:r>
            <a:r>
              <a:rPr lang="en-US" sz="2800" b="1" dirty="0">
                <a:solidFill>
                  <a:srgbClr val="1F497D"/>
                </a:solidFill>
              </a:rPr>
              <a:t>Additional Resources</a:t>
            </a:r>
            <a:endParaRPr lang="en-US" sz="2800" dirty="0"/>
          </a:p>
        </p:txBody>
      </p:sp>
      <p:sp>
        <p:nvSpPr>
          <p:cNvPr id="3" name="Content Placeholder 2"/>
          <p:cNvSpPr>
            <a:spLocks noGrp="1"/>
          </p:cNvSpPr>
          <p:nvPr>
            <p:ph idx="1"/>
          </p:nvPr>
        </p:nvSpPr>
        <p:spPr>
          <a:xfrm>
            <a:off x="457200" y="1171508"/>
            <a:ext cx="8229600" cy="4954656"/>
          </a:xfrm>
        </p:spPr>
        <p:txBody>
          <a:bodyPr/>
          <a:lstStyle/>
          <a:p>
            <a:pPr marL="0" indent="0">
              <a:buNone/>
            </a:pPr>
            <a:r>
              <a:rPr lang="en-US" sz="1400" dirty="0">
                <a:latin typeface="+mn-lt"/>
              </a:rPr>
              <a:t>The White House: </a:t>
            </a:r>
          </a:p>
          <a:p>
            <a:pPr marL="400050" lvl="1" indent="0">
              <a:buNone/>
            </a:pPr>
            <a:r>
              <a:rPr lang="en-US" sz="1400" dirty="0">
                <a:latin typeface="+mn-lt"/>
                <a:hlinkClick r:id="rId2"/>
              </a:rPr>
              <a:t>The American Rescue Plan</a:t>
            </a:r>
            <a:r>
              <a:rPr lang="en-US" sz="1400" dirty="0">
                <a:latin typeface="+mn-lt"/>
              </a:rPr>
              <a:t> </a:t>
            </a:r>
            <a:r>
              <a:rPr lang="en-US" sz="1400" dirty="0">
                <a:solidFill>
                  <a:schemeClr val="bg1">
                    <a:lumMod val="75000"/>
                  </a:schemeClr>
                </a:solidFill>
                <a:latin typeface="+mn-lt"/>
              </a:rPr>
              <a:t>(Homepage)</a:t>
            </a:r>
          </a:p>
          <a:p>
            <a:pPr marL="400050" lvl="1" indent="0">
              <a:buNone/>
            </a:pPr>
            <a:r>
              <a:rPr lang="en-US" sz="1400" dirty="0">
                <a:latin typeface="+mn-lt"/>
                <a:hlinkClick r:id="rId3"/>
              </a:rPr>
              <a:t>The American Rescue Plan Has Passed. Now What?</a:t>
            </a:r>
            <a:r>
              <a:rPr lang="en-US" sz="1400" dirty="0">
                <a:solidFill>
                  <a:srgbClr val="BFBFBF"/>
                </a:solidFill>
                <a:latin typeface="+mn-lt"/>
              </a:rPr>
              <a:t> (Blog)</a:t>
            </a:r>
            <a:br>
              <a:rPr lang="en-US" sz="1400" dirty="0">
                <a:solidFill>
                  <a:srgbClr val="BFBFBF"/>
                </a:solidFill>
                <a:latin typeface="+mn-lt"/>
              </a:rPr>
            </a:br>
            <a:r>
              <a:rPr lang="en-US" sz="1400" dirty="0">
                <a:solidFill>
                  <a:srgbClr val="BFBFBF"/>
                </a:solidFill>
                <a:latin typeface="+mn-lt"/>
                <a:hlinkClick r:id="rId4"/>
              </a:rPr>
              <a:t>President Biden’s Speech on the One Year Anniversary of the Pandemic </a:t>
            </a:r>
            <a:r>
              <a:rPr lang="en-US" sz="1400" dirty="0">
                <a:solidFill>
                  <a:srgbClr val="BFBFBF"/>
                </a:solidFill>
                <a:latin typeface="+mn-lt"/>
              </a:rPr>
              <a:t>(YouTube)</a:t>
            </a:r>
          </a:p>
          <a:p>
            <a:pPr marL="0" indent="0">
              <a:buNone/>
            </a:pPr>
            <a:r>
              <a:rPr lang="en-US" sz="1400" dirty="0">
                <a:latin typeface="+mn-lt"/>
              </a:rPr>
              <a:t>Senate Democrats: </a:t>
            </a:r>
          </a:p>
          <a:p>
            <a:pPr marL="400050" lvl="1" indent="0">
              <a:buNone/>
            </a:pPr>
            <a:r>
              <a:rPr lang="en-US" sz="1400" dirty="0">
                <a:latin typeface="+mn-lt"/>
                <a:hlinkClick r:id="rId5"/>
              </a:rPr>
              <a:t>American Rescue Plan Resources &amp; Materials</a:t>
            </a:r>
            <a:r>
              <a:rPr lang="en-US" sz="1400" dirty="0">
                <a:latin typeface="+mn-lt"/>
              </a:rPr>
              <a:t> </a:t>
            </a:r>
            <a:r>
              <a:rPr lang="en-US" sz="1400" dirty="0">
                <a:solidFill>
                  <a:srgbClr val="BFBFBF"/>
                </a:solidFill>
                <a:latin typeface="+mn-lt"/>
              </a:rPr>
              <a:t>(Homepage)</a:t>
            </a:r>
          </a:p>
          <a:p>
            <a:pPr marL="400050" lvl="1" indent="0">
              <a:buNone/>
            </a:pPr>
            <a:r>
              <a:rPr lang="en-US" sz="1400" dirty="0">
                <a:latin typeface="+mn-lt"/>
                <a:hlinkClick r:id="rId6"/>
              </a:rPr>
              <a:t>Title-by-Title Summary of the American Rescue Plan</a:t>
            </a:r>
            <a:r>
              <a:rPr lang="en-US" sz="1400" dirty="0">
                <a:latin typeface="+mn-lt"/>
              </a:rPr>
              <a:t> </a:t>
            </a:r>
            <a:r>
              <a:rPr lang="en-US" sz="1400" dirty="0">
                <a:solidFill>
                  <a:srgbClr val="BFBFBF"/>
                </a:solidFill>
                <a:latin typeface="+mn-lt"/>
              </a:rPr>
              <a:t>(White Paper)</a:t>
            </a:r>
          </a:p>
          <a:p>
            <a:pPr marL="0" indent="0">
              <a:buNone/>
            </a:pPr>
            <a:r>
              <a:rPr lang="en-US" sz="1400" dirty="0">
                <a:latin typeface="+mn-lt"/>
              </a:rPr>
              <a:t>Center for American Progress: </a:t>
            </a:r>
          </a:p>
          <a:p>
            <a:pPr marL="400050" lvl="1" indent="0">
              <a:buNone/>
            </a:pPr>
            <a:r>
              <a:rPr lang="en-US" sz="1400" dirty="0">
                <a:latin typeface="+mn-lt"/>
                <a:hlinkClick r:id="rId7"/>
              </a:rPr>
              <a:t>American Rescue Plan Could Help Prevent State Public Higher Education Cuts</a:t>
            </a:r>
            <a:r>
              <a:rPr lang="en-US" sz="1400" dirty="0">
                <a:latin typeface="+mn-lt"/>
              </a:rPr>
              <a:t> </a:t>
            </a:r>
            <a:r>
              <a:rPr lang="en-US" sz="1400" dirty="0">
                <a:solidFill>
                  <a:srgbClr val="BFBFBF"/>
                </a:solidFill>
                <a:latin typeface="+mn-lt"/>
              </a:rPr>
              <a:t>(Report)</a:t>
            </a:r>
          </a:p>
          <a:p>
            <a:pPr marL="0" indent="0">
              <a:buNone/>
            </a:pPr>
            <a:r>
              <a:rPr lang="en-US" sz="1400" dirty="0">
                <a:latin typeface="+mn-lt"/>
              </a:rPr>
              <a:t>Center for Budget and Policy Priorities: </a:t>
            </a:r>
          </a:p>
          <a:p>
            <a:pPr marL="400050" lvl="1" indent="0">
              <a:buNone/>
            </a:pPr>
            <a:r>
              <a:rPr lang="en-US" sz="1400" dirty="0">
                <a:latin typeface="+mn-lt"/>
                <a:hlinkClick r:id="rId8"/>
              </a:rPr>
              <a:t>American Rescue Plan Act Will Help Millions and Bolster the Economy</a:t>
            </a:r>
            <a:r>
              <a:rPr lang="en-US" sz="1400" dirty="0">
                <a:latin typeface="+mn-lt"/>
              </a:rPr>
              <a:t> </a:t>
            </a:r>
            <a:r>
              <a:rPr lang="en-US" sz="1400" dirty="0">
                <a:solidFill>
                  <a:srgbClr val="BFBFBF"/>
                </a:solidFill>
                <a:latin typeface="+mn-lt"/>
              </a:rPr>
              <a:t>(Report)</a:t>
            </a:r>
          </a:p>
          <a:p>
            <a:pPr marL="400050" lvl="1" indent="0">
              <a:buNone/>
            </a:pPr>
            <a:endParaRPr lang="en-US" sz="1400" dirty="0">
              <a:solidFill>
                <a:srgbClr val="BFBFBF"/>
              </a:solidFill>
              <a:latin typeface="+mn-lt"/>
            </a:endParaRPr>
          </a:p>
          <a:p>
            <a:pPr marL="0" indent="0">
              <a:buNone/>
            </a:pPr>
            <a:endParaRPr lang="en-US" sz="1400" dirty="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15</a:t>
            </a:fld>
            <a:endParaRPr lang="en-US" dirty="0"/>
          </a:p>
        </p:txBody>
      </p:sp>
      <p:pic>
        <p:nvPicPr>
          <p:cNvPr id="5" name="Picture 4"/>
          <p:cNvPicPr>
            <a:picLocks noChangeAspect="1"/>
          </p:cNvPicPr>
          <p:nvPr/>
        </p:nvPicPr>
        <p:blipFill>
          <a:blip r:embed="rId9"/>
          <a:stretch>
            <a:fillRect/>
          </a:stretch>
        </p:blipFill>
        <p:spPr>
          <a:xfrm>
            <a:off x="2331030" y="4026445"/>
            <a:ext cx="4222170" cy="2203445"/>
          </a:xfrm>
          <a:prstGeom prst="rect">
            <a:avLst/>
          </a:prstGeom>
        </p:spPr>
      </p:pic>
      <p:sp>
        <p:nvSpPr>
          <p:cNvPr id="6" name="TextBox 5"/>
          <p:cNvSpPr txBox="1"/>
          <p:nvPr/>
        </p:nvSpPr>
        <p:spPr>
          <a:xfrm>
            <a:off x="2195538" y="6198830"/>
            <a:ext cx="4587999" cy="261610"/>
          </a:xfrm>
          <a:prstGeom prst="rect">
            <a:avLst/>
          </a:prstGeom>
          <a:noFill/>
        </p:spPr>
        <p:txBody>
          <a:bodyPr wrap="square" rtlCol="0">
            <a:spAutoFit/>
          </a:bodyPr>
          <a:lstStyle/>
          <a:p>
            <a:r>
              <a:rPr lang="en-US" sz="1100" i="1" dirty="0">
                <a:solidFill>
                  <a:schemeClr val="accent1">
                    <a:lumMod val="75000"/>
                  </a:schemeClr>
                </a:solidFill>
              </a:rPr>
              <a:t>Please remember to thank your Representatives and Senators for voting YES</a:t>
            </a:r>
          </a:p>
        </p:txBody>
      </p:sp>
    </p:spTree>
    <p:extLst>
      <p:ext uri="{BB962C8B-B14F-4D97-AF65-F5344CB8AC3E}">
        <p14:creationId xmlns:p14="http://schemas.microsoft.com/office/powerpoint/2010/main" val="47719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24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F838F7C-4D34-494B-98F9-A1C865DDA6E1}" type="slidenum">
              <a:rPr lang="en-US" smtClean="0"/>
              <a:pPr>
                <a:defRPr/>
              </a:pPr>
              <a:t>2</a:t>
            </a:fld>
            <a:endParaRPr lang="en-US" dirty="0"/>
          </a:p>
        </p:txBody>
      </p:sp>
      <p:sp>
        <p:nvSpPr>
          <p:cNvPr id="4" name="Rectangle 3"/>
          <p:cNvSpPr/>
          <p:nvPr/>
        </p:nvSpPr>
        <p:spPr>
          <a:xfrm>
            <a:off x="457200" y="1067332"/>
            <a:ext cx="8229600" cy="5324534"/>
          </a:xfrm>
          <a:prstGeom prst="rect">
            <a:avLst/>
          </a:prstGeom>
        </p:spPr>
        <p:txBody>
          <a:bodyPr wrap="square">
            <a:spAutoFit/>
          </a:bodyPr>
          <a:lstStyle/>
          <a:p>
            <a:endParaRPr lang="en-US" sz="1400" i="1" dirty="0"/>
          </a:p>
          <a:p>
            <a:pPr algn="ctr"/>
            <a:r>
              <a:rPr lang="en-US" sz="1400" b="1" dirty="0"/>
              <a:t>AFT President Randi Weingarten Says Biden’s American Rescue Plan Is</a:t>
            </a:r>
          </a:p>
          <a:p>
            <a:pPr algn="ctr"/>
            <a:r>
              <a:rPr lang="en-US" sz="1400" b="1" dirty="0"/>
              <a:t>Once-in-a-Generation Investment in American People</a:t>
            </a:r>
          </a:p>
          <a:p>
            <a:r>
              <a:rPr lang="en-US" sz="1400" i="1" dirty="0"/>
              <a:t> </a:t>
            </a:r>
          </a:p>
          <a:p>
            <a:r>
              <a:rPr lang="en-US" sz="1400" dirty="0"/>
              <a:t>WASHINGTON—American Federation of Teachers President Randi Weingarten issued the following statement after President Joe Biden signed the American Rescue Plan Act:</a:t>
            </a:r>
          </a:p>
          <a:p>
            <a:endParaRPr lang="en-US" dirty="0"/>
          </a:p>
          <a:p>
            <a:r>
              <a:rPr lang="en-US" sz="1400" i="1" dirty="0"/>
              <a:t>“This legislation will change lives almost immediately. It will send relief directly to the communities, schools, hospitals and workers that need it most, and help buoy the very institutions and people that have carried us through the COVID-19 crisis. After one of our country’s darkest hours, the American Rescue Plan shows us help is on the way: It invests in the testing and vaccination plans needed to reopen school buildings for safe in-person learning and provides necessary relief for small businesses as well as child care and healthcare assistance.</a:t>
            </a:r>
          </a:p>
          <a:p>
            <a:endParaRPr lang="en-US" sz="1400" i="1" dirty="0"/>
          </a:p>
          <a:p>
            <a:r>
              <a:rPr lang="en-US" sz="1400" i="1" dirty="0"/>
              <a:t>“But this is more than a COVID-19 relief bill; it aims to cut child poverty nearly in half, expand unemployment insurance, and bring unprecedented economic assistance to retirees, working people, older and younger Americans alike. This legislation is a down payment on the American spirit, and on our collective resiliency as we recover and rebuild.</a:t>
            </a:r>
          </a:p>
          <a:p>
            <a:r>
              <a:rPr lang="en-US" sz="1400" i="1" dirty="0"/>
              <a:t> </a:t>
            </a:r>
          </a:p>
          <a:p>
            <a:r>
              <a:rPr lang="en-US" sz="1400" i="1" dirty="0"/>
              <a:t>“We thank President Joe Biden, Vice President Kamala Harris, Speaker Nancy Pelosi, Majority Leader Chuck Schumer and every single one of the Democratic members of Congress who voted for this bill—for having the imagination to go bold, the courage to go it alone, and the conviction to meet the needs of Americans at this moment.”</a:t>
            </a:r>
          </a:p>
          <a:p>
            <a:pPr algn="ctr"/>
            <a:r>
              <a:rPr lang="en-US" sz="1400" i="1" dirty="0"/>
              <a:t>###</a:t>
            </a:r>
          </a:p>
        </p:txBody>
      </p:sp>
      <p:sp>
        <p:nvSpPr>
          <p:cNvPr id="5" name="Title 1"/>
          <p:cNvSpPr>
            <a:spLocks noGrp="1"/>
          </p:cNvSpPr>
          <p:nvPr>
            <p:ph type="title"/>
          </p:nvPr>
        </p:nvSpPr>
        <p:spPr>
          <a:xfrm>
            <a:off x="457200" y="108295"/>
            <a:ext cx="8229600" cy="1132130"/>
          </a:xfrm>
        </p:spPr>
        <p:txBody>
          <a:bodyPr/>
          <a:lstStyle/>
          <a:p>
            <a:pPr algn="ctr"/>
            <a:r>
              <a:rPr lang="en-US" sz="2800" b="1" dirty="0">
                <a:solidFill>
                  <a:srgbClr val="1F497D"/>
                </a:solidFill>
                <a:latin typeface="+mj-lt"/>
              </a:rPr>
              <a:t>The American Rescue Plan Act of 2021</a:t>
            </a:r>
            <a:br>
              <a:rPr lang="en-US" sz="2800" b="1" dirty="0">
                <a:solidFill>
                  <a:srgbClr val="1F497D"/>
                </a:solidFill>
                <a:latin typeface="+mj-lt"/>
              </a:rPr>
            </a:br>
            <a:r>
              <a:rPr lang="en-US" sz="1200" dirty="0">
                <a:latin typeface="+mj-lt"/>
              </a:rPr>
              <a:t>Signed into law by President Biden on March 11, 2021</a:t>
            </a:r>
            <a:br>
              <a:rPr lang="en-US" sz="1200" b="1" dirty="0">
                <a:latin typeface="+mj-lt"/>
              </a:rPr>
            </a:br>
            <a:endParaRPr lang="en-US" sz="1200" b="1" dirty="0">
              <a:latin typeface="+mj-lt"/>
            </a:endParaRPr>
          </a:p>
        </p:txBody>
      </p:sp>
    </p:spTree>
    <p:extLst>
      <p:ext uri="{BB962C8B-B14F-4D97-AF65-F5344CB8AC3E}">
        <p14:creationId xmlns:p14="http://schemas.microsoft.com/office/powerpoint/2010/main" val="410639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F838F7C-4D34-494B-98F9-A1C865DDA6E1}" type="slidenum">
              <a:rPr lang="en-US" smtClean="0"/>
              <a:pPr>
                <a:defRPr/>
              </a:pPr>
              <a:t>3</a:t>
            </a:fld>
            <a:endParaRPr lang="en-US" dirty="0"/>
          </a:p>
        </p:txBody>
      </p:sp>
      <p:pic>
        <p:nvPicPr>
          <p:cNvPr id="4" name="Picture 3"/>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30409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schemeClr val="tx2"/>
                </a:solidFill>
                <a:latin typeface="+mj-lt"/>
              </a:rPr>
              <a:t>The American Rescue Plan Helps Schools, Students &amp; Educators: $170 Billion for K-12 and Higher Education</a:t>
            </a:r>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07238898"/>
              </p:ext>
            </p:extLst>
          </p:nvPr>
        </p:nvGraphicFramePr>
        <p:xfrm>
          <a:off x="1164922" y="1860461"/>
          <a:ext cx="6455078" cy="3941779"/>
        </p:xfrm>
        <a:graphic>
          <a:graphicData uri="http://schemas.openxmlformats.org/drawingml/2006/table">
            <a:tbl>
              <a:tblPr firstRow="1" bandRow="1">
                <a:tableStyleId>{5C22544A-7EE6-4342-B048-85BDC9FD1C3A}</a:tableStyleId>
              </a:tblPr>
              <a:tblGrid>
                <a:gridCol w="3227539">
                  <a:extLst>
                    <a:ext uri="{9D8B030D-6E8A-4147-A177-3AD203B41FA5}">
                      <a16:colId xmlns:a16="http://schemas.microsoft.com/office/drawing/2014/main" val="106913041"/>
                    </a:ext>
                  </a:extLst>
                </a:gridCol>
                <a:gridCol w="3227539">
                  <a:extLst>
                    <a:ext uri="{9D8B030D-6E8A-4147-A177-3AD203B41FA5}">
                      <a16:colId xmlns:a16="http://schemas.microsoft.com/office/drawing/2014/main" val="1024348718"/>
                    </a:ext>
                  </a:extLst>
                </a:gridCol>
              </a:tblGrid>
              <a:tr h="551105">
                <a:tc>
                  <a:txBody>
                    <a:bodyPr/>
                    <a:lstStyle/>
                    <a:p>
                      <a:r>
                        <a:rPr lang="en-US" dirty="0"/>
                        <a:t>Focus</a:t>
                      </a:r>
                    </a:p>
                  </a:txBody>
                  <a:tcPr/>
                </a:tc>
                <a:tc>
                  <a:txBody>
                    <a:bodyPr/>
                    <a:lstStyle/>
                    <a:p>
                      <a:r>
                        <a:rPr lang="en-US" dirty="0"/>
                        <a:t>Amount</a:t>
                      </a:r>
                    </a:p>
                  </a:txBody>
                  <a:tcPr/>
                </a:tc>
                <a:extLst>
                  <a:ext uri="{0D108BD9-81ED-4DB2-BD59-A6C34878D82A}">
                    <a16:rowId xmlns:a16="http://schemas.microsoft.com/office/drawing/2014/main" val="3056389710"/>
                  </a:ext>
                </a:extLst>
              </a:tr>
              <a:tr h="551105">
                <a:tc>
                  <a:txBody>
                    <a:bodyPr/>
                    <a:lstStyle/>
                    <a:p>
                      <a:r>
                        <a:rPr lang="en-US" dirty="0"/>
                        <a:t>K-12 Public</a:t>
                      </a:r>
                      <a:r>
                        <a:rPr lang="en-US" baseline="0" dirty="0"/>
                        <a:t> Schools</a:t>
                      </a:r>
                      <a:endParaRPr lang="en-US" dirty="0"/>
                    </a:p>
                  </a:txBody>
                  <a:tcPr/>
                </a:tc>
                <a:tc>
                  <a:txBody>
                    <a:bodyPr/>
                    <a:lstStyle/>
                    <a:p>
                      <a:r>
                        <a:rPr lang="en-US" dirty="0"/>
                        <a:t>$122.8</a:t>
                      </a:r>
                    </a:p>
                  </a:txBody>
                  <a:tcPr/>
                </a:tc>
                <a:extLst>
                  <a:ext uri="{0D108BD9-81ED-4DB2-BD59-A6C34878D82A}">
                    <a16:rowId xmlns:a16="http://schemas.microsoft.com/office/drawing/2014/main" val="3917109198"/>
                  </a:ext>
                </a:extLst>
              </a:tr>
              <a:tr h="1358888">
                <a:tc>
                  <a:txBody>
                    <a:bodyPr/>
                    <a:lstStyle/>
                    <a:p>
                      <a:r>
                        <a:rPr lang="en-US" dirty="0"/>
                        <a:t>Private</a:t>
                      </a:r>
                      <a:r>
                        <a:rPr lang="en-US" baseline="0" dirty="0"/>
                        <a:t> School set aside</a:t>
                      </a:r>
                    </a:p>
                    <a:p>
                      <a:r>
                        <a:rPr lang="en-US" sz="1800" b="0" i="1" kern="1200" dirty="0">
                          <a:solidFill>
                            <a:schemeClr val="dk1"/>
                          </a:solidFill>
                          <a:effectLst/>
                          <a:latin typeface="+mn-lt"/>
                          <a:ea typeface="+mn-ea"/>
                          <a:cs typeface="+mn-cs"/>
                        </a:rPr>
                        <a:t>prohibits using the new money to support private school vouchers or other mechanisms for spending public money on private school</a:t>
                      </a:r>
                      <a:endParaRPr lang="en-US" i="1" dirty="0"/>
                    </a:p>
                  </a:txBody>
                  <a:tcPr/>
                </a:tc>
                <a:tc>
                  <a:txBody>
                    <a:bodyPr/>
                    <a:lstStyle/>
                    <a:p>
                      <a:r>
                        <a:rPr lang="en-US" dirty="0"/>
                        <a:t>$2.75 billion</a:t>
                      </a:r>
                    </a:p>
                  </a:txBody>
                  <a:tcPr/>
                </a:tc>
                <a:extLst>
                  <a:ext uri="{0D108BD9-81ED-4DB2-BD59-A6C34878D82A}">
                    <a16:rowId xmlns:a16="http://schemas.microsoft.com/office/drawing/2014/main" val="3688289603"/>
                  </a:ext>
                </a:extLst>
              </a:tr>
              <a:tr h="551105">
                <a:tc>
                  <a:txBody>
                    <a:bodyPr/>
                    <a:lstStyle/>
                    <a:p>
                      <a:r>
                        <a:rPr lang="en-US" dirty="0"/>
                        <a:t>Higher Education</a:t>
                      </a:r>
                    </a:p>
                  </a:txBody>
                  <a:tcPr/>
                </a:tc>
                <a:tc>
                  <a:txBody>
                    <a:bodyPr/>
                    <a:lstStyle/>
                    <a:p>
                      <a:r>
                        <a:rPr lang="en-US" dirty="0"/>
                        <a:t>$40 billion</a:t>
                      </a:r>
                    </a:p>
                  </a:txBody>
                  <a:tcPr/>
                </a:tc>
                <a:extLst>
                  <a:ext uri="{0D108BD9-81ED-4DB2-BD59-A6C34878D82A}">
                    <a16:rowId xmlns:a16="http://schemas.microsoft.com/office/drawing/2014/main" val="3340312858"/>
                  </a:ext>
                </a:extLst>
              </a:tr>
              <a:tr h="551105">
                <a:tc>
                  <a:txBody>
                    <a:bodyPr/>
                    <a:lstStyle/>
                    <a:p>
                      <a:r>
                        <a:rPr lang="en-US" dirty="0"/>
                        <a:t>BIA</a:t>
                      </a:r>
                      <a:r>
                        <a:rPr lang="en-US" baseline="0" dirty="0"/>
                        <a:t> and outlying areas</a:t>
                      </a:r>
                      <a:endParaRPr lang="en-US" dirty="0"/>
                    </a:p>
                  </a:txBody>
                  <a:tcPr/>
                </a:tc>
                <a:tc>
                  <a:txBody>
                    <a:bodyPr/>
                    <a:lstStyle/>
                    <a:p>
                      <a:r>
                        <a:rPr lang="en-US" dirty="0"/>
                        <a:t>$1.7 billion</a:t>
                      </a:r>
                    </a:p>
                  </a:txBody>
                  <a:tcPr/>
                </a:tc>
                <a:extLst>
                  <a:ext uri="{0D108BD9-81ED-4DB2-BD59-A6C34878D82A}">
                    <a16:rowId xmlns:a16="http://schemas.microsoft.com/office/drawing/2014/main" val="2463904872"/>
                  </a:ext>
                </a:extLst>
              </a:tr>
            </a:tbl>
          </a:graphicData>
        </a:graphic>
      </p:graphicFrame>
    </p:spTree>
    <p:extLst>
      <p:ext uri="{BB962C8B-B14F-4D97-AF65-F5344CB8AC3E}">
        <p14:creationId xmlns:p14="http://schemas.microsoft.com/office/powerpoint/2010/main" val="313180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95"/>
            <a:ext cx="8229600" cy="1132130"/>
          </a:xfrm>
        </p:spPr>
        <p:txBody>
          <a:bodyPr/>
          <a:lstStyle/>
          <a:p>
            <a:pPr algn="ctr"/>
            <a:r>
              <a:rPr lang="en-US" sz="2800" dirty="0">
                <a:solidFill>
                  <a:srgbClr val="1F497D"/>
                </a:solidFill>
                <a:latin typeface="+mj-lt"/>
              </a:rPr>
              <a:t>The Fine Print: K-12</a:t>
            </a:r>
            <a:br>
              <a:rPr lang="en-US" sz="2800" dirty="0">
                <a:solidFill>
                  <a:srgbClr val="1F497D"/>
                </a:solidFill>
                <a:latin typeface="+mj-lt"/>
              </a:rPr>
            </a:br>
            <a:r>
              <a:rPr lang="en-US" sz="2000" b="1" dirty="0">
                <a:solidFill>
                  <a:srgbClr val="1F497D"/>
                </a:solidFill>
                <a:latin typeface="+mj-lt"/>
              </a:rPr>
              <a:t>The Elementary and Secondary School Emergency Relief Fund</a:t>
            </a:r>
            <a:br>
              <a:rPr lang="en-US" sz="2000" b="1" dirty="0">
                <a:solidFill>
                  <a:srgbClr val="1F497D"/>
                </a:solidFill>
                <a:latin typeface="+mj-lt"/>
              </a:rPr>
            </a:br>
            <a:r>
              <a:rPr lang="en-US" sz="1200" dirty="0">
                <a:latin typeface="+mj-lt"/>
              </a:rPr>
              <a:t>$122.7 billion, available through Sept. 30, 2023</a:t>
            </a:r>
            <a:r>
              <a:rPr lang="en-US" sz="1200" b="1" dirty="0">
                <a:latin typeface="+mj-lt"/>
              </a:rPr>
              <a:t> </a:t>
            </a:r>
            <a:br>
              <a:rPr lang="en-US" sz="1200" b="1" dirty="0">
                <a:latin typeface="+mj-lt"/>
              </a:rPr>
            </a:br>
            <a:endParaRPr lang="en-US" sz="1200" b="1" dirty="0">
              <a:latin typeface="+mj-lt"/>
            </a:endParaRPr>
          </a:p>
        </p:txBody>
      </p:sp>
      <p:sp>
        <p:nvSpPr>
          <p:cNvPr id="3" name="Content Placeholder 2"/>
          <p:cNvSpPr>
            <a:spLocks noGrp="1"/>
          </p:cNvSpPr>
          <p:nvPr>
            <p:ph idx="1"/>
          </p:nvPr>
        </p:nvSpPr>
        <p:spPr>
          <a:xfrm>
            <a:off x="457200" y="1329022"/>
            <a:ext cx="8229600" cy="4797142"/>
          </a:xfrm>
        </p:spPr>
        <p:txBody>
          <a:bodyPr/>
          <a:lstStyle/>
          <a:p>
            <a:pPr marL="0" indent="0">
              <a:buNone/>
            </a:pPr>
            <a:r>
              <a:rPr lang="en-US" sz="1800" dirty="0">
                <a:latin typeface="+mn-lt"/>
              </a:rPr>
              <a:t>The American Rescue Plan allocates funds to states/SEAs proportional to Title I grants, which then must distribute at least 90% of funds to school districts/LEAs. Funds to states must be spent within one year of receipt.</a:t>
            </a:r>
          </a:p>
          <a:p>
            <a:r>
              <a:rPr lang="en-US" sz="1800" dirty="0">
                <a:latin typeface="+mn-lt"/>
              </a:rPr>
              <a:t>States are required to reserve at least: </a:t>
            </a:r>
          </a:p>
          <a:p>
            <a:pPr lvl="1">
              <a:buFont typeface="Courier New"/>
              <a:buChar char="o"/>
            </a:pPr>
            <a:r>
              <a:rPr lang="en-US" sz="1800" dirty="0">
                <a:latin typeface="+mn-lt"/>
              </a:rPr>
              <a:t>5% for activities to address “learning loss,” </a:t>
            </a:r>
          </a:p>
          <a:p>
            <a:pPr lvl="1">
              <a:buFont typeface="Courier New"/>
              <a:buChar char="o"/>
            </a:pPr>
            <a:r>
              <a:rPr lang="en-US" sz="1800" dirty="0">
                <a:latin typeface="+mn-lt"/>
              </a:rPr>
              <a:t>1% for evidence-based summer enrichment program, and </a:t>
            </a:r>
          </a:p>
          <a:p>
            <a:pPr lvl="1">
              <a:buFont typeface="Courier New"/>
              <a:buChar char="o"/>
            </a:pPr>
            <a:r>
              <a:rPr lang="en-US" sz="1800" dirty="0">
                <a:latin typeface="+mn-lt"/>
              </a:rPr>
              <a:t>1% for “evidence-based comprehensive” afterschool programs.</a:t>
            </a:r>
          </a:p>
          <a:p>
            <a:r>
              <a:rPr lang="en-US" sz="1800" dirty="0">
                <a:latin typeface="+mn-lt"/>
              </a:rPr>
              <a:t>School districts must reserve at least 20% to address “learning loss.” </a:t>
            </a:r>
          </a:p>
          <a:p>
            <a:r>
              <a:rPr lang="en-US" sz="1800" dirty="0">
                <a:latin typeface="+mn-lt"/>
              </a:rPr>
              <a:t>Remaining funds to school districts are flexible and can be used for:</a:t>
            </a:r>
          </a:p>
          <a:p>
            <a:pPr lvl="1">
              <a:buFont typeface="Courier New"/>
              <a:buChar char="o"/>
            </a:pPr>
            <a:r>
              <a:rPr lang="en-US" sz="1800" dirty="0">
                <a:latin typeface="+mn-lt"/>
              </a:rPr>
              <a:t>Repairing ventilation systems, </a:t>
            </a:r>
          </a:p>
          <a:p>
            <a:pPr lvl="1">
              <a:buFont typeface="Courier New"/>
              <a:buChar char="o"/>
            </a:pPr>
            <a:r>
              <a:rPr lang="en-US" sz="1800" dirty="0">
                <a:latin typeface="+mn-lt"/>
              </a:rPr>
              <a:t>Reducing class sizes and implementing social distancing guidelines, </a:t>
            </a:r>
          </a:p>
          <a:p>
            <a:pPr lvl="1">
              <a:buFont typeface="Courier New"/>
              <a:buChar char="o"/>
            </a:pPr>
            <a:r>
              <a:rPr lang="en-US" sz="1800" dirty="0">
                <a:latin typeface="+mn-lt"/>
              </a:rPr>
              <a:t>Purchasing personal protective equipment, and </a:t>
            </a:r>
          </a:p>
          <a:p>
            <a:pPr lvl="1">
              <a:buFont typeface="Courier New"/>
              <a:buChar char="o"/>
            </a:pPr>
            <a:r>
              <a:rPr lang="en-US" sz="1800" dirty="0">
                <a:latin typeface="+mn-lt"/>
              </a:rPr>
              <a:t>Hiring support staff to care for students’ health and well-being. </a:t>
            </a:r>
          </a:p>
          <a:p>
            <a:r>
              <a:rPr lang="en-US" sz="1800" dirty="0">
                <a:latin typeface="+mn-lt"/>
              </a:rPr>
              <a:t>School districts will be required to create and share plans publicly for returning to in-person instruction within 30 days.</a:t>
            </a:r>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5</a:t>
            </a:fld>
            <a:endParaRPr lang="en-US" dirty="0"/>
          </a:p>
        </p:txBody>
      </p:sp>
    </p:spTree>
    <p:extLst>
      <p:ext uri="{BB962C8B-B14F-4D97-AF65-F5344CB8AC3E}">
        <p14:creationId xmlns:p14="http://schemas.microsoft.com/office/powerpoint/2010/main" val="254208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195"/>
            <a:ext cx="8229600" cy="1132130"/>
          </a:xfrm>
        </p:spPr>
        <p:txBody>
          <a:bodyPr/>
          <a:lstStyle/>
          <a:p>
            <a:pPr algn="ctr"/>
            <a:r>
              <a:rPr lang="en-US" sz="2800" dirty="0">
                <a:solidFill>
                  <a:srgbClr val="1F497D"/>
                </a:solidFill>
                <a:latin typeface="+mj-lt"/>
              </a:rPr>
              <a:t>The Fine Print: K-12</a:t>
            </a:r>
            <a:br>
              <a:rPr lang="en-US" sz="2800" dirty="0">
                <a:solidFill>
                  <a:srgbClr val="1F497D"/>
                </a:solidFill>
                <a:latin typeface="+mj-lt"/>
              </a:rPr>
            </a:br>
            <a:r>
              <a:rPr lang="en-US" sz="2800" b="1" dirty="0">
                <a:solidFill>
                  <a:srgbClr val="1F497D"/>
                </a:solidFill>
                <a:latin typeface="+mj-lt"/>
              </a:rPr>
              <a:t>What Else Is In It?</a:t>
            </a:r>
            <a:br>
              <a:rPr lang="en-US" sz="2800" b="1" dirty="0">
                <a:solidFill>
                  <a:srgbClr val="1F497D"/>
                </a:solidFill>
                <a:latin typeface="+mj-lt"/>
              </a:rPr>
            </a:br>
            <a:endParaRPr lang="en-US" sz="2800" b="1" dirty="0">
              <a:solidFill>
                <a:srgbClr val="1F497D"/>
              </a:solidFill>
              <a:latin typeface="+mj-lt"/>
            </a:endParaRPr>
          </a:p>
        </p:txBody>
      </p:sp>
      <p:sp>
        <p:nvSpPr>
          <p:cNvPr id="3" name="Content Placeholder 2"/>
          <p:cNvSpPr>
            <a:spLocks noGrp="1"/>
          </p:cNvSpPr>
          <p:nvPr>
            <p:ph idx="1"/>
          </p:nvPr>
        </p:nvSpPr>
        <p:spPr>
          <a:xfrm>
            <a:off x="457200" y="1329022"/>
            <a:ext cx="8229600" cy="4797142"/>
          </a:xfrm>
        </p:spPr>
        <p:txBody>
          <a:bodyPr/>
          <a:lstStyle/>
          <a:p>
            <a:pPr marL="0" indent="0">
              <a:buNone/>
            </a:pPr>
            <a:r>
              <a:rPr lang="en-US" sz="2000" dirty="0">
                <a:latin typeface="+mn-lt"/>
              </a:rPr>
              <a:t>The American Rescue Plan also includes:</a:t>
            </a:r>
          </a:p>
          <a:p>
            <a:r>
              <a:rPr lang="en-US" sz="2000" dirty="0">
                <a:latin typeface="+mn-lt"/>
              </a:rPr>
              <a:t>Additional IDEA funding for FY 21, including grants to states, preschool grants and programs for infants and toddlers. </a:t>
            </a:r>
            <a:r>
              <a:rPr lang="en-US" sz="2000" i="1" dirty="0">
                <a:solidFill>
                  <a:srgbClr val="376092"/>
                </a:solidFill>
                <a:latin typeface="+mn-lt"/>
              </a:rPr>
              <a:t>$3.03 billion</a:t>
            </a:r>
          </a:p>
          <a:p>
            <a:r>
              <a:rPr lang="en-US" sz="2000" dirty="0">
                <a:latin typeface="+mn-lt"/>
              </a:rPr>
              <a:t>Identifying and providing children &amp; youth experiencing homelessness with wrap-around services and assistance to attend and fully participate in school activities. </a:t>
            </a:r>
            <a:r>
              <a:rPr lang="en-US" sz="2000" i="1" dirty="0">
                <a:solidFill>
                  <a:schemeClr val="accent1">
                    <a:lumMod val="75000"/>
                  </a:schemeClr>
                </a:solidFill>
                <a:latin typeface="+mn-lt"/>
              </a:rPr>
              <a:t>$800 million</a:t>
            </a:r>
          </a:p>
          <a:p>
            <a:r>
              <a:rPr lang="en-US" sz="2000" dirty="0">
                <a:latin typeface="+mn-lt"/>
              </a:rPr>
              <a:t>Funding for the Emergency Assistance to Non-Public Schools Program for governors to provide services or assistance to non-public schools that enroll a significant percentage of low-income students. </a:t>
            </a:r>
            <a:r>
              <a:rPr lang="en-US" sz="2000" i="1" dirty="0">
                <a:solidFill>
                  <a:srgbClr val="376092"/>
                </a:solidFill>
                <a:latin typeface="+mn-lt"/>
              </a:rPr>
              <a:t>$2.75 billion </a:t>
            </a:r>
          </a:p>
          <a:p>
            <a:r>
              <a:rPr lang="en-US" sz="2000" dirty="0">
                <a:latin typeface="+mn-lt"/>
              </a:rPr>
              <a:t>Targeted aid for Bureau of Indian Education-operated and funded K-12 schools and Tribal Colleges or Universities. </a:t>
            </a:r>
            <a:r>
              <a:rPr lang="en-US" sz="2000" i="1" dirty="0">
                <a:solidFill>
                  <a:schemeClr val="accent1">
                    <a:lumMod val="75000"/>
                  </a:schemeClr>
                </a:solidFill>
                <a:latin typeface="+mn-lt"/>
              </a:rPr>
              <a:t>$850 million</a:t>
            </a:r>
          </a:p>
          <a:p>
            <a:r>
              <a:rPr lang="en-US" sz="2000" dirty="0">
                <a:latin typeface="+mn-lt"/>
              </a:rPr>
              <a:t>Creates an Emergency Connectivity Fund that benefits rural communities by reimbursing schools and libraries for </a:t>
            </a:r>
            <a:r>
              <a:rPr lang="en-US" sz="2000" dirty="0" err="1">
                <a:latin typeface="+mn-lt"/>
              </a:rPr>
              <a:t>wi-fi</a:t>
            </a:r>
            <a:r>
              <a:rPr lang="en-US" sz="2000" dirty="0">
                <a:latin typeface="+mn-lt"/>
              </a:rPr>
              <a:t> hotspots, modems, routers, devices that combine a modem and router, and connected devices. </a:t>
            </a:r>
            <a:r>
              <a:rPr lang="en-US" sz="2000" i="1" dirty="0">
                <a:solidFill>
                  <a:srgbClr val="376092"/>
                </a:solidFill>
                <a:latin typeface="+mn-lt"/>
              </a:rPr>
              <a:t>$7.17 billion</a:t>
            </a:r>
            <a:r>
              <a:rPr lang="en-US" sz="2000" dirty="0">
                <a:latin typeface="+mn-lt"/>
              </a:rPr>
              <a:t> </a:t>
            </a:r>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6</a:t>
            </a:fld>
            <a:endParaRPr lang="en-US" dirty="0"/>
          </a:p>
        </p:txBody>
      </p:sp>
    </p:spTree>
    <p:extLst>
      <p:ext uri="{BB962C8B-B14F-4D97-AF65-F5344CB8AC3E}">
        <p14:creationId xmlns:p14="http://schemas.microsoft.com/office/powerpoint/2010/main" val="65697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rgbClr val="1F497D"/>
                </a:solidFill>
                <a:latin typeface="+mj-lt"/>
              </a:rPr>
              <a:t>The Fine Print: K-12 and Higher Ed</a:t>
            </a:r>
            <a:br>
              <a:rPr lang="en-US" sz="2800" dirty="0">
                <a:solidFill>
                  <a:srgbClr val="1F497D"/>
                </a:solidFill>
                <a:latin typeface="+mj-lt"/>
              </a:rPr>
            </a:br>
            <a:r>
              <a:rPr lang="en-US" sz="2800" b="1" dirty="0">
                <a:solidFill>
                  <a:srgbClr val="1F497D"/>
                </a:solidFill>
                <a:latin typeface="+mj-lt"/>
              </a:rPr>
              <a:t>Maintenance of Effort. Maintenance of Equity.</a:t>
            </a:r>
            <a:br>
              <a:rPr lang="en-US" sz="2800" b="1" dirty="0">
                <a:solidFill>
                  <a:srgbClr val="1F497D"/>
                </a:solidFill>
                <a:latin typeface="+mj-lt"/>
              </a:rPr>
            </a:br>
            <a:endParaRPr lang="en-US" sz="2800" dirty="0">
              <a:solidFill>
                <a:srgbClr val="1F497D"/>
              </a:solidFill>
              <a:latin typeface="+mj-lt"/>
            </a:endParaRPr>
          </a:p>
        </p:txBody>
      </p:sp>
      <p:sp>
        <p:nvSpPr>
          <p:cNvPr id="3" name="Content Placeholder 2"/>
          <p:cNvSpPr>
            <a:spLocks noGrp="1"/>
          </p:cNvSpPr>
          <p:nvPr>
            <p:ph idx="1"/>
          </p:nvPr>
        </p:nvSpPr>
        <p:spPr>
          <a:xfrm>
            <a:off x="236292" y="1141977"/>
            <a:ext cx="8565577" cy="5053101"/>
          </a:xfrm>
        </p:spPr>
        <p:txBody>
          <a:bodyPr/>
          <a:lstStyle/>
          <a:p>
            <a:pPr marL="0" indent="0">
              <a:buNone/>
            </a:pPr>
            <a:r>
              <a:rPr lang="en-US" sz="1600" dirty="0"/>
              <a:t>Maintenance of Effort (MOE):</a:t>
            </a:r>
          </a:p>
          <a:p>
            <a:r>
              <a:rPr lang="en-US" sz="1600" dirty="0"/>
              <a:t>States must maintain spending on both K-12 and higher education in FY 2022 and FY 2023 at least at the proportional levels relative to a state’s overall spending. The MOE can be waived by the Secretary of Education.</a:t>
            </a:r>
          </a:p>
          <a:p>
            <a:pPr marL="0" indent="0">
              <a:buNone/>
            </a:pPr>
            <a:br>
              <a:rPr lang="en-US" sz="1600" i="1" dirty="0"/>
            </a:br>
            <a:r>
              <a:rPr lang="en-US" sz="1600" dirty="0"/>
              <a:t>Maintenance of Equity (States):</a:t>
            </a:r>
          </a:p>
          <a:p>
            <a:r>
              <a:rPr lang="en-US" sz="1600" dirty="0"/>
              <a:t>States cannot cut per-pupil spending for “high-need” LEAs at a rate steeper than overall cuts in per-pupil spending across all local education agencies. States cannot fund “highest poverty” LEAs below their FY 2019 funding.</a:t>
            </a:r>
            <a:br>
              <a:rPr lang="en-US" sz="1600" dirty="0"/>
            </a:br>
            <a:endParaRPr lang="en-US" sz="1600" dirty="0"/>
          </a:p>
          <a:p>
            <a:pPr marL="0" indent="0">
              <a:buNone/>
            </a:pPr>
            <a:r>
              <a:rPr lang="en-US" sz="1600" dirty="0"/>
              <a:t>Maintenance of Equity (School Districts/LEAs):</a:t>
            </a:r>
          </a:p>
          <a:p>
            <a:r>
              <a:rPr lang="en-US" sz="1600" dirty="0"/>
              <a:t>LEAs cannot cut per-pupil spending or staffing for any high-poverty school at a rate steeper than overall cuts in per-pupil spending across all schools served by the LEA. Exempts districts serving &lt;1,000 students, operating a single school or serving all students in single grade span in one school or those granted a waiver.</a:t>
            </a:r>
            <a:br>
              <a:rPr lang="en-US" sz="1600" dirty="0"/>
            </a:br>
            <a:endParaRPr lang="en-US" sz="1600" dirty="0"/>
          </a:p>
          <a:p>
            <a:pPr marL="0" indent="0">
              <a:buNone/>
            </a:pPr>
            <a:r>
              <a:rPr lang="en-US" sz="1600" dirty="0"/>
              <a:t>Maintenance of Equity (Higher Education):</a:t>
            </a:r>
          </a:p>
          <a:p>
            <a:r>
              <a:rPr lang="en-US" sz="1600" dirty="0"/>
              <a:t>Makes changes to the federal 90/10 rule, which prohibits for-profit colleges from receiving more than 90% of their revenue from federal aid programs. Regulations would not take effect until January 2023.</a:t>
            </a:r>
          </a:p>
          <a:p>
            <a:pPr marL="0" indent="0">
              <a:buNone/>
            </a:pPr>
            <a:endParaRPr lang="en-US" sz="1600"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7</a:t>
            </a:fld>
            <a:endParaRPr lang="en-US" dirty="0"/>
          </a:p>
        </p:txBody>
      </p:sp>
    </p:spTree>
    <p:extLst>
      <p:ext uri="{BB962C8B-B14F-4D97-AF65-F5344CB8AC3E}">
        <p14:creationId xmlns:p14="http://schemas.microsoft.com/office/powerpoint/2010/main" val="260759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29022"/>
          </a:xfrm>
        </p:spPr>
        <p:txBody>
          <a:bodyPr/>
          <a:lstStyle/>
          <a:p>
            <a:pPr algn="ctr"/>
            <a:r>
              <a:rPr lang="en-US" sz="2400" dirty="0">
                <a:solidFill>
                  <a:srgbClr val="1F497D"/>
                </a:solidFill>
                <a:latin typeface="+mj-lt"/>
              </a:rPr>
              <a:t>The Bottom Line: K-12</a:t>
            </a:r>
            <a:br>
              <a:rPr lang="en-US" sz="2400" dirty="0">
                <a:solidFill>
                  <a:srgbClr val="1F497D"/>
                </a:solidFill>
                <a:latin typeface="+mj-lt"/>
              </a:rPr>
            </a:br>
            <a:r>
              <a:rPr lang="en-US" sz="2400" b="1" dirty="0">
                <a:solidFill>
                  <a:srgbClr val="1F497D"/>
                </a:solidFill>
                <a:latin typeface="+mj-lt"/>
              </a:rPr>
              <a:t>How American Rescue Plan K-12 Funds Can Be Spent</a:t>
            </a:r>
          </a:p>
        </p:txBody>
      </p:sp>
      <p:sp>
        <p:nvSpPr>
          <p:cNvPr id="3" name="Content Placeholder 2"/>
          <p:cNvSpPr>
            <a:spLocks noGrp="1"/>
          </p:cNvSpPr>
          <p:nvPr>
            <p:ph idx="1"/>
          </p:nvPr>
        </p:nvSpPr>
        <p:spPr>
          <a:xfrm>
            <a:off x="457200" y="1399482"/>
            <a:ext cx="8229600" cy="4767142"/>
          </a:xfrm>
        </p:spPr>
        <p:txBody>
          <a:bodyPr/>
          <a:lstStyle/>
          <a:p>
            <a:pPr fontAlgn="auto">
              <a:spcBef>
                <a:spcPts val="0"/>
              </a:spcBef>
              <a:spcAft>
                <a:spcPts val="1200"/>
              </a:spcAft>
            </a:pPr>
            <a:r>
              <a:rPr lang="en-US" sz="1800" dirty="0">
                <a:latin typeface="+mn-lt"/>
              </a:rPr>
              <a:t>Anything already allowed under Every Student Succeeds Act (ESSA) and/or the Individuals with Disabilities Education Act (IDEA).</a:t>
            </a:r>
          </a:p>
          <a:p>
            <a:pPr fontAlgn="auto">
              <a:spcBef>
                <a:spcPts val="0"/>
              </a:spcBef>
              <a:spcAft>
                <a:spcPts val="1200"/>
              </a:spcAft>
            </a:pPr>
            <a:r>
              <a:rPr lang="en-US" sz="1800" dirty="0">
                <a:latin typeface="+mn-lt"/>
              </a:rPr>
              <a:t>Expenditures that let school districts continue operations and retain existing staff. </a:t>
            </a:r>
          </a:p>
          <a:p>
            <a:pPr fontAlgn="auto">
              <a:spcBef>
                <a:spcPts val="0"/>
              </a:spcBef>
              <a:spcAft>
                <a:spcPts val="1200"/>
              </a:spcAft>
            </a:pPr>
            <a:r>
              <a:rPr lang="en-US" sz="1800" dirty="0">
                <a:latin typeface="+mn-lt"/>
              </a:rPr>
              <a:t>Programs or activities directed for low-income children or students, children with disabilities, English learners, racial and ethnic minorities, students experiencing homelessness, and foster care youth, including community schools.</a:t>
            </a:r>
          </a:p>
          <a:p>
            <a:pPr fontAlgn="auto">
              <a:spcBef>
                <a:spcPts val="0"/>
              </a:spcBef>
              <a:spcAft>
                <a:spcPts val="1200"/>
              </a:spcAft>
            </a:pPr>
            <a:r>
              <a:rPr lang="en-US" sz="1800" dirty="0">
                <a:latin typeface="+mn-lt"/>
              </a:rPr>
              <a:t>Supplies for cleaning school buildings.</a:t>
            </a:r>
          </a:p>
          <a:p>
            <a:pPr fontAlgn="auto">
              <a:spcBef>
                <a:spcPts val="0"/>
              </a:spcBef>
              <a:spcAft>
                <a:spcPts val="1200"/>
              </a:spcAft>
            </a:pPr>
            <a:r>
              <a:rPr lang="en-US" sz="1800" dirty="0">
                <a:latin typeface="+mn-lt"/>
              </a:rPr>
              <a:t>Technology to support remote instruction.</a:t>
            </a:r>
          </a:p>
          <a:p>
            <a:pPr fontAlgn="auto">
              <a:spcBef>
                <a:spcPts val="0"/>
              </a:spcBef>
              <a:spcAft>
                <a:spcPts val="1200"/>
              </a:spcAft>
            </a:pPr>
            <a:r>
              <a:rPr lang="en-US" sz="1800" dirty="0">
                <a:latin typeface="+mn-lt"/>
              </a:rPr>
              <a:t>Mental health services.</a:t>
            </a:r>
          </a:p>
          <a:p>
            <a:pPr fontAlgn="auto">
              <a:spcBef>
                <a:spcPts val="0"/>
              </a:spcBef>
              <a:spcAft>
                <a:spcPts val="1200"/>
              </a:spcAft>
            </a:pPr>
            <a:r>
              <a:rPr lang="en-US" sz="1800" dirty="0">
                <a:latin typeface="+mn-lt"/>
              </a:rPr>
              <a:t>Summer or after-school programs.</a:t>
            </a:r>
          </a:p>
          <a:p>
            <a:pPr fontAlgn="auto">
              <a:spcBef>
                <a:spcPts val="0"/>
              </a:spcBef>
              <a:spcAft>
                <a:spcPts val="1200"/>
              </a:spcAft>
            </a:pPr>
            <a:r>
              <a:rPr lang="en-US" sz="1800" dirty="0">
                <a:latin typeface="+mn-lt"/>
              </a:rPr>
              <a:t>Efforts to address “learning loss.”</a:t>
            </a:r>
          </a:p>
          <a:p>
            <a:pPr fontAlgn="auto">
              <a:spcBef>
                <a:spcPts val="0"/>
              </a:spcBef>
              <a:spcAft>
                <a:spcPts val="1200"/>
              </a:spcAft>
            </a:pPr>
            <a:r>
              <a:rPr lang="en-US" sz="1800" dirty="0">
                <a:latin typeface="+mn-lt"/>
              </a:rPr>
              <a:t>School building upgrades and repairs for reducing COVID transmission, including improving ventilation.</a:t>
            </a:r>
          </a:p>
          <a:p>
            <a:endParaRPr lang="en-US"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pPr>
                <a:defRPr/>
              </a:pPr>
              <a:t>8</a:t>
            </a:fld>
            <a:endParaRPr lang="en-US" dirty="0"/>
          </a:p>
        </p:txBody>
      </p:sp>
    </p:spTree>
    <p:extLst>
      <p:ext uri="{BB962C8B-B14F-4D97-AF65-F5344CB8AC3E}">
        <p14:creationId xmlns:p14="http://schemas.microsoft.com/office/powerpoint/2010/main" val="332629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F838F7C-4D34-494B-98F9-A1C865DDA6E1}" type="slidenum">
              <a:rPr lang="en-US" smtClean="0"/>
              <a:pPr>
                <a:defRPr/>
              </a:pPr>
              <a:t>9</a:t>
            </a:fld>
            <a:endParaRPr lang="en-US" dirty="0"/>
          </a:p>
        </p:txBody>
      </p:sp>
      <p:sp>
        <p:nvSpPr>
          <p:cNvPr id="4" name="Rectangle 3"/>
          <p:cNvSpPr/>
          <p:nvPr/>
        </p:nvSpPr>
        <p:spPr>
          <a:xfrm>
            <a:off x="2286000" y="2259449"/>
            <a:ext cx="4572000" cy="954107"/>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 </a:t>
            </a:r>
            <a:endParaRPr lang="en-US" dirty="0">
              <a:solidFill>
                <a:srgbClr val="000000"/>
              </a:solidFill>
              <a:latin typeface="Calibri" panose="020F0502020204030204" pitchFamily="34" charset="0"/>
            </a:endParaRPr>
          </a:p>
        </p:txBody>
      </p:sp>
      <p:sp>
        <p:nvSpPr>
          <p:cNvPr id="5" name="Rectangle 4"/>
          <p:cNvSpPr/>
          <p:nvPr/>
        </p:nvSpPr>
        <p:spPr>
          <a:xfrm>
            <a:off x="344592" y="1342538"/>
            <a:ext cx="8342208" cy="5847755"/>
          </a:xfrm>
          <a:prstGeom prst="rect">
            <a:avLst/>
          </a:prstGeom>
        </p:spPr>
        <p:txBody>
          <a:bodyPr wrap="square">
            <a:spAutoFit/>
          </a:bodyPr>
          <a:lstStyle/>
          <a:p>
            <a:pPr marL="285750" indent="-285750">
              <a:buFont typeface="Arial"/>
              <a:buChar char="•"/>
            </a:pPr>
            <a:r>
              <a:rPr lang="en-US" sz="2000" dirty="0"/>
              <a:t>The American Rescue Plan provides $40 billion through existing Higher Education Emergency Relief (HEER) Fund, including funding for:</a:t>
            </a:r>
          </a:p>
          <a:p>
            <a:pPr marL="800100" lvl="1" indent="-342900">
              <a:buFont typeface="Courier New"/>
              <a:buChar char="o"/>
            </a:pPr>
            <a:r>
              <a:rPr lang="en-US" sz="2000" dirty="0"/>
              <a:t>Public and private non-profit institutions </a:t>
            </a:r>
            <a:r>
              <a:rPr lang="en-US" sz="2000" i="1" dirty="0">
                <a:solidFill>
                  <a:schemeClr val="accent1">
                    <a:lumMod val="75000"/>
                  </a:schemeClr>
                </a:solidFill>
              </a:rPr>
              <a:t>$36 billion </a:t>
            </a:r>
          </a:p>
          <a:p>
            <a:pPr marL="800100" lvl="1" indent="-342900">
              <a:buFont typeface="Courier New"/>
              <a:buChar char="o"/>
            </a:pPr>
            <a:r>
              <a:rPr lang="en-US" sz="2000" dirty="0"/>
              <a:t>Historically Black colleges and universities, tribal colleges and minority-serving institutions </a:t>
            </a:r>
            <a:r>
              <a:rPr lang="en-US" sz="2000" i="1" dirty="0">
                <a:solidFill>
                  <a:srgbClr val="376092"/>
                </a:solidFill>
              </a:rPr>
              <a:t>$3 billion</a:t>
            </a:r>
          </a:p>
          <a:p>
            <a:pPr marL="800100" lvl="1" indent="-342900">
              <a:buFont typeface="Courier New"/>
              <a:buChar char="o"/>
            </a:pPr>
            <a:r>
              <a:rPr lang="en-US" sz="2000" dirty="0"/>
              <a:t>For-profit colleges to provide financial aid grants to students </a:t>
            </a:r>
            <a:r>
              <a:rPr lang="en-US" sz="2000" i="1" dirty="0">
                <a:solidFill>
                  <a:srgbClr val="376092"/>
                </a:solidFill>
              </a:rPr>
              <a:t>$400 million </a:t>
            </a:r>
          </a:p>
          <a:p>
            <a:pPr marL="800100" lvl="1" indent="-342900">
              <a:buFont typeface="Courier New"/>
              <a:buChar char="o"/>
            </a:pPr>
            <a:r>
              <a:rPr lang="en-US" sz="2000" dirty="0"/>
              <a:t>Institutions with the greatest unmet need related to the pandemic or those not served by the HEER formula </a:t>
            </a:r>
            <a:r>
              <a:rPr lang="en-US" sz="2000" i="1" dirty="0">
                <a:solidFill>
                  <a:srgbClr val="376092"/>
                </a:solidFill>
              </a:rPr>
              <a:t>$200 million </a:t>
            </a:r>
            <a:br>
              <a:rPr lang="en-US" sz="2000" i="1" dirty="0">
                <a:solidFill>
                  <a:srgbClr val="376092"/>
                </a:solidFill>
              </a:rPr>
            </a:br>
            <a:endParaRPr lang="en-US" sz="2000" i="1" dirty="0">
              <a:solidFill>
                <a:srgbClr val="376092"/>
              </a:solidFill>
            </a:endParaRPr>
          </a:p>
          <a:p>
            <a:pPr marL="285750" indent="-285750">
              <a:buFont typeface="Arial"/>
              <a:buChar char="•"/>
            </a:pPr>
            <a:r>
              <a:rPr lang="en-US" sz="2000" dirty="0"/>
              <a:t>Institutions must spend at least 50 percent on emergency financial aid grants provided directly to students. </a:t>
            </a:r>
          </a:p>
          <a:p>
            <a:pPr marL="285750" indent="-285750">
              <a:buFont typeface="Arial"/>
              <a:buChar char="•"/>
            </a:pPr>
            <a:r>
              <a:rPr lang="en-US" sz="2000" dirty="0"/>
              <a:t>Institutions can use remaining funds to replace lost revenue, reimburse for emergency expenses, and more. </a:t>
            </a:r>
          </a:p>
          <a:p>
            <a:pPr marL="285750" indent="-285750">
              <a:buFont typeface="Arial"/>
              <a:buChar char="•"/>
            </a:pPr>
            <a:r>
              <a:rPr lang="en-US" sz="2000" dirty="0"/>
              <a:t>Maintenance of Effort and Maintenance of Equity requirements apply through FY 2023. Changes to the 90/10 rule would take effect January 2023.</a:t>
            </a:r>
          </a:p>
          <a:p>
            <a:endParaRPr lang="en-US" dirty="0"/>
          </a:p>
          <a:p>
            <a:r>
              <a:rPr lang="en-US" sz="3600" dirty="0">
                <a:solidFill>
                  <a:srgbClr val="000000"/>
                </a:solidFill>
                <a:latin typeface="Calibri" panose="020F0502020204030204" pitchFamily="34" charset="0"/>
              </a:rPr>
              <a:t>	</a:t>
            </a:r>
          </a:p>
        </p:txBody>
      </p:sp>
      <p:sp>
        <p:nvSpPr>
          <p:cNvPr id="8" name="Title 1"/>
          <p:cNvSpPr>
            <a:spLocks noGrp="1"/>
          </p:cNvSpPr>
          <p:nvPr>
            <p:ph type="title"/>
          </p:nvPr>
        </p:nvSpPr>
        <p:spPr/>
        <p:txBody>
          <a:bodyPr/>
          <a:lstStyle/>
          <a:p>
            <a:pPr algn="ctr"/>
            <a:r>
              <a:rPr lang="en-US" sz="2800" dirty="0">
                <a:solidFill>
                  <a:srgbClr val="1F497D"/>
                </a:solidFill>
                <a:latin typeface="+mj-lt"/>
              </a:rPr>
              <a:t>The Fine Print: </a:t>
            </a:r>
            <a:r>
              <a:rPr lang="en-US" sz="2800" b="1" dirty="0">
                <a:solidFill>
                  <a:srgbClr val="1F497D"/>
                </a:solidFill>
                <a:latin typeface="+mj-lt"/>
              </a:rPr>
              <a:t>Higher Education</a:t>
            </a:r>
            <a:br>
              <a:rPr lang="en-US" sz="2800" b="1" dirty="0">
                <a:solidFill>
                  <a:srgbClr val="1F497D"/>
                </a:solidFill>
                <a:latin typeface="+mj-lt"/>
              </a:rPr>
            </a:br>
            <a:r>
              <a:rPr lang="en-US" sz="1200" dirty="0">
                <a:latin typeface="+mj-lt"/>
              </a:rPr>
              <a:t>$40 billion, available through Sept. 30, 2023</a:t>
            </a:r>
            <a:r>
              <a:rPr lang="en-US" sz="1200" b="1" dirty="0">
                <a:latin typeface="+mj-lt"/>
              </a:rPr>
              <a:t> </a:t>
            </a:r>
            <a:br>
              <a:rPr lang="en-US" sz="1200" b="1" dirty="0">
                <a:latin typeface="+mj-lt"/>
              </a:rPr>
            </a:br>
            <a:endParaRPr lang="en-US" sz="1200" b="1" dirty="0">
              <a:latin typeface="+mj-lt"/>
            </a:endParaRPr>
          </a:p>
        </p:txBody>
      </p:sp>
    </p:spTree>
    <p:extLst>
      <p:ext uri="{BB962C8B-B14F-4D97-AF65-F5344CB8AC3E}">
        <p14:creationId xmlns:p14="http://schemas.microsoft.com/office/powerpoint/2010/main" val="156145451"/>
      </p:ext>
    </p:extLst>
  </p:cSld>
  <p:clrMapOvr>
    <a:masterClrMapping/>
  </p:clrMapOvr>
</p:sld>
</file>

<file path=ppt/theme/theme1.xml><?xml version="1.0" encoding="utf-8"?>
<a:theme xmlns:a="http://schemas.openxmlformats.org/drawingml/2006/main" name="NATIONA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 Rescue Act - Draft 1" id="{CCFC50C5-CD50-42AB-8572-0C6ADEE006D0}" vid="{3D8B0E26-4D4F-4C97-A214-05BBD5D83F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Overview - American Rescue Plan (003)</Template>
  <TotalTime>0</TotalTime>
  <Words>2492</Words>
  <Application>Microsoft Office PowerPoint</Application>
  <PresentationFormat>On-screen Show (4:3)</PresentationFormat>
  <Paragraphs>166</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Frutiger LT Std 55 Roman</vt:lpstr>
      <vt:lpstr>Frutiger LT Std 65 Bold</vt:lpstr>
      <vt:lpstr>NATIONAL PRESENTATION</vt:lpstr>
      <vt:lpstr>PowerPoint Presentation</vt:lpstr>
      <vt:lpstr>The American Rescue Plan Act of 2021 Signed into law by President Biden on March 11, 2021 </vt:lpstr>
      <vt:lpstr>PowerPoint Presentation</vt:lpstr>
      <vt:lpstr>The American Rescue Plan Helps Schools, Students &amp; Educators: $170 Billion for K-12 and Higher Education</vt:lpstr>
      <vt:lpstr>The Fine Print: K-12 The Elementary and Secondary School Emergency Relief Fund $122.7 billion, available through Sept. 30, 2023  </vt:lpstr>
      <vt:lpstr>The Fine Print: K-12 What Else Is In It? </vt:lpstr>
      <vt:lpstr>The Fine Print: K-12 and Higher Ed Maintenance of Effort. Maintenance of Equity. </vt:lpstr>
      <vt:lpstr>The Bottom Line: K-12 How American Rescue Plan K-12 Funds Can Be Spent</vt:lpstr>
      <vt:lpstr>The Fine Print: Higher Education $40 billion, available through Sept. 30, 2023  </vt:lpstr>
      <vt:lpstr>PowerPoint Presentation</vt:lpstr>
      <vt:lpstr>The Fine Print: Direct Relief for American Families</vt:lpstr>
      <vt:lpstr>The Fine Print: Defeating COVID-19</vt:lpstr>
      <vt:lpstr>The Fine Print: Healthcare, COBRA and Paid Sick &amp; Family Leave </vt:lpstr>
      <vt:lpstr>The Fine Print: Even More Ways to Help the Country</vt:lpstr>
      <vt:lpstr>The Fine Print: 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Strickland</dc:creator>
  <cp:lastModifiedBy>Karen Strickland</cp:lastModifiedBy>
  <cp:revision>1</cp:revision>
  <dcterms:created xsi:type="dcterms:W3CDTF">2021-03-15T21:10:40Z</dcterms:created>
  <dcterms:modified xsi:type="dcterms:W3CDTF">2021-03-15T21:11:17Z</dcterms:modified>
</cp:coreProperties>
</file>